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19"/>
    <p:sldId id="257" r:id="rId120"/>
    <p:sldId id="258" r:id="rId121"/>
    <p:sldId id="259" r:id="rId122"/>
    <p:sldId id="260" r:id="rId123"/>
    <p:sldId id="261" r:id="rId124"/>
    <p:sldId id="262" r:id="rId125"/>
    <p:sldId id="263" r:id="rId126"/>
    <p:sldId id="264" r:id="rId127"/>
    <p:sldId id="265" r:id="rId128"/>
    <p:sldId id="266" r:id="rId129"/>
    <p:sldId id="267" r:id="rId130"/>
    <p:sldId id="268" r:id="rId131"/>
    <p:sldId id="269" r:id="rId132"/>
    <p:sldId id="270" r:id="rId133"/>
    <p:sldId id="271" r:id="rId134"/>
  </p:sldIdLst>
  <p:sldSz cx="18288000" cy="10287000"/>
  <p:notesSz cx="6858000" cy="9144000"/>
  <p:embeddedFontLst>
    <p:embeddedFont>
      <p:font typeface="Montserrat Classic" charset="1" panose="00000500000000000000"/>
      <p:regular r:id="rId6"/>
    </p:embeddedFont>
    <p:embeddedFont>
      <p:font typeface="Montserrat Classic Bold" charset="1" panose="00000800000000000000"/>
      <p:regular r:id="rId7"/>
    </p:embeddedFont>
    <p:embeddedFont>
      <p:font typeface="Arimo" charset="1" panose="020B0604020202020204"/>
      <p:regular r:id="rId8"/>
    </p:embeddedFont>
    <p:embeddedFont>
      <p:font typeface="Arimo Bold" charset="1" panose="020B0704020202020204"/>
      <p:regular r:id="rId9"/>
    </p:embeddedFont>
    <p:embeddedFont>
      <p:font typeface="Arimo Italics" charset="1" panose="020B0604020202090204"/>
      <p:regular r:id="rId10"/>
    </p:embeddedFont>
    <p:embeddedFont>
      <p:font typeface="Arimo Bold Italics" charset="1" panose="020B0704020202090204"/>
      <p:regular r:id="rId11"/>
    </p:embeddedFont>
    <p:embeddedFont>
      <p:font typeface="Roboto Condensed" charset="1" panose="02000000000000000000"/>
      <p:regular r:id="rId12"/>
    </p:embeddedFont>
    <p:embeddedFont>
      <p:font typeface="Roboto Condensed Bold" charset="1" panose="02000000000000000000"/>
      <p:regular r:id="rId13"/>
    </p:embeddedFont>
    <p:embeddedFont>
      <p:font typeface="Roboto Condensed Italics" charset="1" panose="02000000000000000000"/>
      <p:regular r:id="rId14"/>
    </p:embeddedFont>
    <p:embeddedFont>
      <p:font typeface="Roboto Condensed Bold Italics" charset="1" panose="02000000000000000000"/>
      <p:regular r:id="rId15"/>
    </p:embeddedFont>
    <p:embeddedFont>
      <p:font typeface="TT Supermolot Neue Expanded" charset="1" panose="02000503020000020004"/>
      <p:regular r:id="rId16"/>
    </p:embeddedFont>
    <p:embeddedFont>
      <p:font typeface="TT Supermolot Neue Expanded Bold" charset="1" panose="02000803000000020004"/>
      <p:regular r:id="rId17"/>
    </p:embeddedFont>
    <p:embeddedFont>
      <p:font typeface="TT Supermolot Neue Expanded Italics" charset="1" panose="02000503020000090004"/>
      <p:regular r:id="rId18"/>
    </p:embeddedFont>
    <p:embeddedFont>
      <p:font typeface="TT Supermolot Neue Expanded Bold Italics" charset="1" panose="02000803020000090004"/>
      <p:regular r:id="rId19"/>
    </p:embeddedFont>
    <p:embeddedFont>
      <p:font typeface="Aurora" charset="1" panose="00000000000000000000"/>
      <p:regular r:id="rId20"/>
    </p:embeddedFont>
    <p:embeddedFont>
      <p:font typeface="Playfair Display" charset="1" panose="00000500000000000000"/>
      <p:regular r:id="rId21"/>
    </p:embeddedFont>
    <p:embeddedFont>
      <p:font typeface="Playfair Display Bold" charset="1" panose="00000800000000000000"/>
      <p:regular r:id="rId22"/>
    </p:embeddedFont>
    <p:embeddedFont>
      <p:font typeface="Playfair Display Italics" charset="1" panose="00000500000000000000"/>
      <p:regular r:id="rId23"/>
    </p:embeddedFont>
    <p:embeddedFont>
      <p:font typeface="Playfair Display Bold Italics" charset="1" panose="00000800000000000000"/>
      <p:regular r:id="rId24"/>
    </p:embeddedFont>
    <p:embeddedFont>
      <p:font typeface="Playfair Display Heavy" charset="1" panose="00000A00000000000000"/>
      <p:regular r:id="rId25"/>
    </p:embeddedFont>
    <p:embeddedFont>
      <p:font typeface="Playfair Display Heavy Italics" charset="1" panose="00000A00000000000000"/>
      <p:regular r:id="rId26"/>
    </p:embeddedFont>
    <p:embeddedFont>
      <p:font typeface="Public Sans" charset="1" panose="00000000000000000000"/>
      <p:regular r:id="rId27"/>
    </p:embeddedFont>
    <p:embeddedFont>
      <p:font typeface="Public Sans Bold" charset="1" panose="00000000000000000000"/>
      <p:regular r:id="rId28"/>
    </p:embeddedFont>
    <p:embeddedFont>
      <p:font typeface="Public Sans Italics" charset="1" panose="00000000000000000000"/>
      <p:regular r:id="rId29"/>
    </p:embeddedFont>
    <p:embeddedFont>
      <p:font typeface="Public Sans Bold Italics" charset="1" panose="00000000000000000000"/>
      <p:regular r:id="rId30"/>
    </p:embeddedFont>
    <p:embeddedFont>
      <p:font typeface="Public Sans Thin" charset="1" panose="00000000000000000000"/>
      <p:regular r:id="rId31"/>
    </p:embeddedFont>
    <p:embeddedFont>
      <p:font typeface="Public Sans Thin Italics" charset="1" panose="00000000000000000000"/>
      <p:regular r:id="rId32"/>
    </p:embeddedFont>
    <p:embeddedFont>
      <p:font typeface="Public Sans Medium" charset="1" panose="00000000000000000000"/>
      <p:regular r:id="rId33"/>
    </p:embeddedFont>
    <p:embeddedFont>
      <p:font typeface="Public Sans Medium Italics" charset="1" panose="00000000000000000000"/>
      <p:regular r:id="rId34"/>
    </p:embeddedFont>
    <p:embeddedFont>
      <p:font typeface="Public Sans Heavy" charset="1" panose="00000000000000000000"/>
      <p:regular r:id="rId35"/>
    </p:embeddedFont>
    <p:embeddedFont>
      <p:font typeface="Public Sans Heavy Italics" charset="1" panose="00000000000000000000"/>
      <p:regular r:id="rId36"/>
    </p:embeddedFont>
    <p:embeddedFont>
      <p:font typeface="Decalotype" charset="1" panose="00000500000000000000"/>
      <p:regular r:id="rId37"/>
    </p:embeddedFont>
    <p:embeddedFont>
      <p:font typeface="Decalotype Bold" charset="1" panose="00000800000000000000"/>
      <p:regular r:id="rId38"/>
    </p:embeddedFont>
    <p:embeddedFont>
      <p:font typeface="Decalotype Italics" charset="1" panose="00000500000000000000"/>
      <p:regular r:id="rId39"/>
    </p:embeddedFont>
    <p:embeddedFont>
      <p:font typeface="Decalotype Bold Italics" charset="1" panose="00000800000000000000"/>
      <p:regular r:id="rId40"/>
    </p:embeddedFont>
    <p:embeddedFont>
      <p:font typeface="Decalotype Light" charset="1" panose="00000400000000000000"/>
      <p:regular r:id="rId41"/>
    </p:embeddedFont>
    <p:embeddedFont>
      <p:font typeface="Decalotype Light Italics" charset="1" panose="00000400000000000000"/>
      <p:regular r:id="rId42"/>
    </p:embeddedFont>
    <p:embeddedFont>
      <p:font typeface="Decalotype Medium" charset="1" panose="00000600000000000000"/>
      <p:regular r:id="rId43"/>
    </p:embeddedFont>
    <p:embeddedFont>
      <p:font typeface="Decalotype Medium Italics" charset="1" panose="00000600000000000000"/>
      <p:regular r:id="rId44"/>
    </p:embeddedFont>
    <p:embeddedFont>
      <p:font typeface="Decalotype Semi-Bold" charset="1" panose="00000700000000000000"/>
      <p:regular r:id="rId45"/>
    </p:embeddedFont>
    <p:embeddedFont>
      <p:font typeface="Decalotype Semi-Bold Italics" charset="1" panose="00000700000000000000"/>
      <p:regular r:id="rId46"/>
    </p:embeddedFont>
    <p:embeddedFont>
      <p:font typeface="Decalotype Ultra-Bold" charset="1" panose="00000900000000000000"/>
      <p:regular r:id="rId47"/>
    </p:embeddedFont>
    <p:embeddedFont>
      <p:font typeface="Decalotype Ultra-Bold Italics" charset="1" panose="00000900000000000000"/>
      <p:regular r:id="rId48"/>
    </p:embeddedFont>
    <p:embeddedFont>
      <p:font typeface="Decalotype Heavy" charset="1" panose="00000A00000000000000"/>
      <p:regular r:id="rId49"/>
    </p:embeddedFont>
    <p:embeddedFont>
      <p:font typeface="Decalotype Heavy Italics" charset="1" panose="00000A00000000000000"/>
      <p:regular r:id="rId50"/>
    </p:embeddedFont>
    <p:embeddedFont>
      <p:font typeface="Poppins" charset="1" panose="00000500000000000000"/>
      <p:regular r:id="rId51"/>
    </p:embeddedFont>
    <p:embeddedFont>
      <p:font typeface="Poppins Bold" charset="1" panose="00000800000000000000"/>
      <p:regular r:id="rId52"/>
    </p:embeddedFont>
    <p:embeddedFont>
      <p:font typeface="Poppins Italics" charset="1" panose="00000500000000000000"/>
      <p:regular r:id="rId53"/>
    </p:embeddedFont>
    <p:embeddedFont>
      <p:font typeface="Poppins Bold Italics" charset="1" panose="00000800000000000000"/>
      <p:regular r:id="rId54"/>
    </p:embeddedFont>
    <p:embeddedFont>
      <p:font typeface="Poppins Thin" charset="1" panose="00000300000000000000"/>
      <p:regular r:id="rId55"/>
    </p:embeddedFont>
    <p:embeddedFont>
      <p:font typeface="Poppins Thin Italics" charset="1" panose="00000300000000000000"/>
      <p:regular r:id="rId56"/>
    </p:embeddedFont>
    <p:embeddedFont>
      <p:font typeface="Poppins Extra-Light" charset="1" panose="00000300000000000000"/>
      <p:regular r:id="rId57"/>
    </p:embeddedFont>
    <p:embeddedFont>
      <p:font typeface="Poppins Extra-Light Italics" charset="1" panose="00000300000000000000"/>
      <p:regular r:id="rId58"/>
    </p:embeddedFont>
    <p:embeddedFont>
      <p:font typeface="Poppins Light" charset="1" panose="00000400000000000000"/>
      <p:regular r:id="rId59"/>
    </p:embeddedFont>
    <p:embeddedFont>
      <p:font typeface="Poppins Light Italics" charset="1" panose="00000400000000000000"/>
      <p:regular r:id="rId60"/>
    </p:embeddedFont>
    <p:embeddedFont>
      <p:font typeface="Poppins Medium" charset="1" panose="00000600000000000000"/>
      <p:regular r:id="rId61"/>
    </p:embeddedFont>
    <p:embeddedFont>
      <p:font typeface="Poppins Medium Italics" charset="1" panose="00000600000000000000"/>
      <p:regular r:id="rId62"/>
    </p:embeddedFont>
    <p:embeddedFont>
      <p:font typeface="Poppins Semi-Bold" charset="1" panose="00000700000000000000"/>
      <p:regular r:id="rId63"/>
    </p:embeddedFont>
    <p:embeddedFont>
      <p:font typeface="Poppins Semi-Bold Italics" charset="1" panose="00000700000000000000"/>
      <p:regular r:id="rId64"/>
    </p:embeddedFont>
    <p:embeddedFont>
      <p:font typeface="Poppins Ultra-Bold" charset="1" panose="00000900000000000000"/>
      <p:regular r:id="rId65"/>
    </p:embeddedFont>
    <p:embeddedFont>
      <p:font typeface="Poppins Ultra-Bold Italics" charset="1" panose="00000900000000000000"/>
      <p:regular r:id="rId66"/>
    </p:embeddedFont>
    <p:embeddedFont>
      <p:font typeface="Poppins Heavy" charset="1" panose="00000A00000000000000"/>
      <p:regular r:id="rId67"/>
    </p:embeddedFont>
    <p:embeddedFont>
      <p:font typeface="Poppins Heavy Italics" charset="1" panose="00000A00000000000000"/>
      <p:regular r:id="rId68"/>
    </p:embeddedFont>
    <p:embeddedFont>
      <p:font typeface="Aileron" charset="1" panose="00000500000000000000"/>
      <p:regular r:id="rId69"/>
    </p:embeddedFont>
    <p:embeddedFont>
      <p:font typeface="Aileron Bold" charset="1" panose="00000800000000000000"/>
      <p:regular r:id="rId70"/>
    </p:embeddedFont>
    <p:embeddedFont>
      <p:font typeface="Aileron Italics" charset="1" panose="00000500000000000000"/>
      <p:regular r:id="rId71"/>
    </p:embeddedFont>
    <p:embeddedFont>
      <p:font typeface="Aileron Bold Italics" charset="1" panose="00000800000000000000"/>
      <p:regular r:id="rId72"/>
    </p:embeddedFont>
    <p:embeddedFont>
      <p:font typeface="Aileron Thin" charset="1" panose="00000300000000000000"/>
      <p:regular r:id="rId73"/>
    </p:embeddedFont>
    <p:embeddedFont>
      <p:font typeface="Aileron Thin Italics" charset="1" panose="00000300000000000000"/>
      <p:regular r:id="rId74"/>
    </p:embeddedFont>
    <p:embeddedFont>
      <p:font typeface="Aileron Light" charset="1" panose="00000400000000000000"/>
      <p:regular r:id="rId75"/>
    </p:embeddedFont>
    <p:embeddedFont>
      <p:font typeface="Aileron Light Italics" charset="1" panose="00000400000000000000"/>
      <p:regular r:id="rId76"/>
    </p:embeddedFont>
    <p:embeddedFont>
      <p:font typeface="Aileron Ultra-Bold" charset="1" panose="00000A00000000000000"/>
      <p:regular r:id="rId77"/>
    </p:embeddedFont>
    <p:embeddedFont>
      <p:font typeface="Aileron Ultra-Bold Italics" charset="1" panose="00000A00000000000000"/>
      <p:regular r:id="rId78"/>
    </p:embeddedFont>
    <p:embeddedFont>
      <p:font typeface="Aileron Heavy" charset="1" panose="00000A00000000000000"/>
      <p:regular r:id="rId79"/>
    </p:embeddedFont>
    <p:embeddedFont>
      <p:font typeface="Aileron Heavy Italics" charset="1" panose="00000A00000000000000"/>
      <p:regular r:id="rId80"/>
    </p:embeddedFont>
    <p:embeddedFont>
      <p:font typeface="Quicksand" charset="1" panose="00000500000000000000"/>
      <p:regular r:id="rId81"/>
    </p:embeddedFont>
    <p:embeddedFont>
      <p:font typeface="Quicksand Bold" charset="1" panose="00000800000000000000"/>
      <p:regular r:id="rId82"/>
    </p:embeddedFont>
    <p:embeddedFont>
      <p:font typeface="Quicksand Light" charset="1" panose="00000400000000000000"/>
      <p:regular r:id="rId83"/>
    </p:embeddedFont>
    <p:embeddedFont>
      <p:font typeface="Quicksand Medium" charset="1" panose="00000600000000000000"/>
      <p:regular r:id="rId84"/>
    </p:embeddedFont>
    <p:embeddedFont>
      <p:font typeface="Open Sauce" charset="1" panose="00000500000000000000"/>
      <p:regular r:id="rId85"/>
    </p:embeddedFont>
    <p:embeddedFont>
      <p:font typeface="Open Sauce Bold" charset="1" panose="00000800000000000000"/>
      <p:regular r:id="rId86"/>
    </p:embeddedFont>
    <p:embeddedFont>
      <p:font typeface="Open Sauce Italics" charset="1" panose="00000500000000000000"/>
      <p:regular r:id="rId87"/>
    </p:embeddedFont>
    <p:embeddedFont>
      <p:font typeface="Open Sauce Bold Italics" charset="1" panose="00000800000000000000"/>
      <p:regular r:id="rId88"/>
    </p:embeddedFont>
    <p:embeddedFont>
      <p:font typeface="Open Sauce Light" charset="1" panose="00000400000000000000"/>
      <p:regular r:id="rId89"/>
    </p:embeddedFont>
    <p:embeddedFont>
      <p:font typeface="Open Sauce Light Italics" charset="1" panose="00000400000000000000"/>
      <p:regular r:id="rId90"/>
    </p:embeddedFont>
    <p:embeddedFont>
      <p:font typeface="Open Sauce Medium" charset="1" panose="00000600000000000000"/>
      <p:regular r:id="rId91"/>
    </p:embeddedFont>
    <p:embeddedFont>
      <p:font typeface="Open Sauce Medium Italics" charset="1" panose="00000600000000000000"/>
      <p:regular r:id="rId92"/>
    </p:embeddedFont>
    <p:embeddedFont>
      <p:font typeface="Open Sauce Semi-Bold" charset="1" panose="00000700000000000000"/>
      <p:regular r:id="rId93"/>
    </p:embeddedFont>
    <p:embeddedFont>
      <p:font typeface="Open Sauce Semi-Bold Italics" charset="1" panose="00000700000000000000"/>
      <p:regular r:id="rId94"/>
    </p:embeddedFont>
    <p:embeddedFont>
      <p:font typeface="Open Sauce Heavy" charset="1" panose="00000A00000000000000"/>
      <p:regular r:id="rId95"/>
    </p:embeddedFont>
    <p:embeddedFont>
      <p:font typeface="Open Sauce Heavy Italics" charset="1" panose="00000A00000000000000"/>
      <p:regular r:id="rId96"/>
    </p:embeddedFont>
    <p:embeddedFont>
      <p:font typeface="RoxboroughCF" charset="1" panose="00000500000000000000"/>
      <p:regular r:id="rId97"/>
    </p:embeddedFont>
    <p:embeddedFont>
      <p:font typeface="RoxboroughCF Bold" charset="1" panose="00000800000000000000"/>
      <p:regular r:id="rId98"/>
    </p:embeddedFont>
    <p:embeddedFont>
      <p:font typeface="RoxboroughCF Italics" charset="1" panose="00000500000000000000"/>
      <p:regular r:id="rId99"/>
    </p:embeddedFont>
    <p:embeddedFont>
      <p:font typeface="RoxboroughCF Bold Italics" charset="1" panose="00000800000000000000"/>
      <p:regular r:id="rId100"/>
    </p:embeddedFont>
    <p:embeddedFont>
      <p:font typeface="RoxboroughCF Thin" charset="1" panose="00000200000000000000"/>
      <p:regular r:id="rId101"/>
    </p:embeddedFont>
    <p:embeddedFont>
      <p:font typeface="RoxboroughCF Thin Italics" charset="1" panose="00000200000000000000"/>
      <p:regular r:id="rId102"/>
    </p:embeddedFont>
    <p:embeddedFont>
      <p:font typeface="RoxboroughCF Light" charset="1" panose="00000400000000000000"/>
      <p:regular r:id="rId103"/>
    </p:embeddedFont>
    <p:embeddedFont>
      <p:font typeface="RoxboroughCF Light Italics" charset="1" panose="00000400000000000000"/>
      <p:regular r:id="rId104"/>
    </p:embeddedFont>
    <p:embeddedFont>
      <p:font typeface="RoxboroughCF Medium" charset="1" panose="00000600000000000000"/>
      <p:regular r:id="rId105"/>
    </p:embeddedFont>
    <p:embeddedFont>
      <p:font typeface="RoxboroughCF Medium Italics" charset="1" panose="00000600000000000000"/>
      <p:regular r:id="rId106"/>
    </p:embeddedFont>
    <p:embeddedFont>
      <p:font typeface="RoxboroughCF Semi-Bold" charset="1" panose="00000700000000000000"/>
      <p:regular r:id="rId107"/>
    </p:embeddedFont>
    <p:embeddedFont>
      <p:font typeface="RoxboroughCF Semi-Bold Italics" charset="1" panose="00000700000000000000"/>
      <p:regular r:id="rId108"/>
    </p:embeddedFont>
    <p:embeddedFont>
      <p:font typeface="RoxboroughCF Heavy" charset="1" panose="00000A00000000000000"/>
      <p:regular r:id="rId109"/>
    </p:embeddedFont>
    <p:embeddedFont>
      <p:font typeface="RoxboroughCF Heavy Italics" charset="1" panose="00000A00000000000000"/>
      <p:regular r:id="rId110"/>
    </p:embeddedFont>
    <p:embeddedFont>
      <p:font typeface="Open Sans" charset="1" panose="020B0606030504020204"/>
      <p:regular r:id="rId111"/>
    </p:embeddedFont>
    <p:embeddedFont>
      <p:font typeface="Open Sans Bold" charset="1" panose="020B0806030504020204"/>
      <p:regular r:id="rId112"/>
    </p:embeddedFont>
    <p:embeddedFont>
      <p:font typeface="Open Sans Italics" charset="1" panose="020B0606030504020204"/>
      <p:regular r:id="rId113"/>
    </p:embeddedFont>
    <p:embeddedFont>
      <p:font typeface="Open Sans Bold Italics" charset="1" panose="020B0806030504020204"/>
      <p:regular r:id="rId114"/>
    </p:embeddedFont>
    <p:embeddedFont>
      <p:font typeface="Open Sans Light" charset="1" panose="020B0306030504020204"/>
      <p:regular r:id="rId115"/>
    </p:embeddedFont>
    <p:embeddedFont>
      <p:font typeface="Open Sans Light Italics" charset="1" panose="020B0306030504020204"/>
      <p:regular r:id="rId116"/>
    </p:embeddedFont>
    <p:embeddedFont>
      <p:font typeface="Open Sans Ultra-Bold" charset="1" panose="00000000000000000000"/>
      <p:regular r:id="rId117"/>
    </p:embeddedFont>
    <p:embeddedFont>
      <p:font typeface="Open Sans Ultra-Bold Italics" charset="1" panose="00000000000000000000"/>
      <p:regular r:id="rId1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00" Target="fonts/font100.fntdata" Type="http://schemas.openxmlformats.org/officeDocument/2006/relationships/font"/><Relationship Id="rId101" Target="fonts/font101.fntdata" Type="http://schemas.openxmlformats.org/officeDocument/2006/relationships/font"/><Relationship Id="rId102" Target="fonts/font102.fntdata" Type="http://schemas.openxmlformats.org/officeDocument/2006/relationships/font"/><Relationship Id="rId103" Target="fonts/font103.fntdata" Type="http://schemas.openxmlformats.org/officeDocument/2006/relationships/font"/><Relationship Id="rId104" Target="fonts/font104.fntdata" Type="http://schemas.openxmlformats.org/officeDocument/2006/relationships/font"/><Relationship Id="rId105" Target="fonts/font105.fntdata" Type="http://schemas.openxmlformats.org/officeDocument/2006/relationships/font"/><Relationship Id="rId106" Target="fonts/font106.fntdata" Type="http://schemas.openxmlformats.org/officeDocument/2006/relationships/font"/><Relationship Id="rId107" Target="fonts/font107.fntdata" Type="http://schemas.openxmlformats.org/officeDocument/2006/relationships/font"/><Relationship Id="rId108" Target="fonts/font108.fntdata" Type="http://schemas.openxmlformats.org/officeDocument/2006/relationships/font"/><Relationship Id="rId109" Target="fonts/font109.fntdata" Type="http://schemas.openxmlformats.org/officeDocument/2006/relationships/font"/><Relationship Id="rId11" Target="fonts/font11.fntdata" Type="http://schemas.openxmlformats.org/officeDocument/2006/relationships/font"/><Relationship Id="rId110" Target="fonts/font110.fntdata" Type="http://schemas.openxmlformats.org/officeDocument/2006/relationships/font"/><Relationship Id="rId111" Target="fonts/font111.fntdata" Type="http://schemas.openxmlformats.org/officeDocument/2006/relationships/font"/><Relationship Id="rId112" Target="fonts/font112.fntdata" Type="http://schemas.openxmlformats.org/officeDocument/2006/relationships/font"/><Relationship Id="rId113" Target="fonts/font113.fntdata" Type="http://schemas.openxmlformats.org/officeDocument/2006/relationships/font"/><Relationship Id="rId114" Target="fonts/font114.fntdata" Type="http://schemas.openxmlformats.org/officeDocument/2006/relationships/font"/><Relationship Id="rId115" Target="fonts/font115.fntdata" Type="http://schemas.openxmlformats.org/officeDocument/2006/relationships/font"/><Relationship Id="rId116" Target="fonts/font116.fntdata" Type="http://schemas.openxmlformats.org/officeDocument/2006/relationships/font"/><Relationship Id="rId117" Target="fonts/font117.fntdata" Type="http://schemas.openxmlformats.org/officeDocument/2006/relationships/font"/><Relationship Id="rId118" Target="fonts/font118.fntdata" Type="http://schemas.openxmlformats.org/officeDocument/2006/relationships/font"/><Relationship Id="rId119" Target="slides/slide1.xml" Type="http://schemas.openxmlformats.org/officeDocument/2006/relationships/slide"/><Relationship Id="rId12" Target="fonts/font12.fntdata" Type="http://schemas.openxmlformats.org/officeDocument/2006/relationships/font"/><Relationship Id="rId120" Target="slides/slide2.xml" Type="http://schemas.openxmlformats.org/officeDocument/2006/relationships/slide"/><Relationship Id="rId121" Target="slides/slide3.xml" Type="http://schemas.openxmlformats.org/officeDocument/2006/relationships/slide"/><Relationship Id="rId122" Target="slides/slide4.xml" Type="http://schemas.openxmlformats.org/officeDocument/2006/relationships/slide"/><Relationship Id="rId123" Target="slides/slide5.xml" Type="http://schemas.openxmlformats.org/officeDocument/2006/relationships/slide"/><Relationship Id="rId124" Target="slides/slide6.xml" Type="http://schemas.openxmlformats.org/officeDocument/2006/relationships/slide"/><Relationship Id="rId125" Target="slides/slide7.xml" Type="http://schemas.openxmlformats.org/officeDocument/2006/relationships/slide"/><Relationship Id="rId126" Target="slides/slide8.xml" Type="http://schemas.openxmlformats.org/officeDocument/2006/relationships/slide"/><Relationship Id="rId127" Target="slides/slide9.xml" Type="http://schemas.openxmlformats.org/officeDocument/2006/relationships/slide"/><Relationship Id="rId128" Target="slides/slide10.xml" Type="http://schemas.openxmlformats.org/officeDocument/2006/relationships/slide"/><Relationship Id="rId129" Target="slides/slide11.xml" Type="http://schemas.openxmlformats.org/officeDocument/2006/relationships/slide"/><Relationship Id="rId13" Target="fonts/font13.fntdata" Type="http://schemas.openxmlformats.org/officeDocument/2006/relationships/font"/><Relationship Id="rId130" Target="slides/slide12.xml" Type="http://schemas.openxmlformats.org/officeDocument/2006/relationships/slide"/><Relationship Id="rId131" Target="slides/slide13.xml" Type="http://schemas.openxmlformats.org/officeDocument/2006/relationships/slide"/><Relationship Id="rId132" Target="slides/slide14.xml" Type="http://schemas.openxmlformats.org/officeDocument/2006/relationships/slide"/><Relationship Id="rId133" Target="slides/slide15.xml" Type="http://schemas.openxmlformats.org/officeDocument/2006/relationships/slide"/><Relationship Id="rId134" Target="slides/slide16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47" Target="fonts/font47.fntdata" Type="http://schemas.openxmlformats.org/officeDocument/2006/relationships/font"/><Relationship Id="rId48" Target="fonts/font48.fntdata" Type="http://schemas.openxmlformats.org/officeDocument/2006/relationships/font"/><Relationship Id="rId49" Target="fonts/font49.fntdata" Type="http://schemas.openxmlformats.org/officeDocument/2006/relationships/font"/><Relationship Id="rId5" Target="tableStyles.xml" Type="http://schemas.openxmlformats.org/officeDocument/2006/relationships/tableStyles"/><Relationship Id="rId50" Target="fonts/font50.fntdata" Type="http://schemas.openxmlformats.org/officeDocument/2006/relationships/font"/><Relationship Id="rId51" Target="fonts/font51.fntdata" Type="http://schemas.openxmlformats.org/officeDocument/2006/relationships/font"/><Relationship Id="rId52" Target="fonts/font52.fntdata" Type="http://schemas.openxmlformats.org/officeDocument/2006/relationships/font"/><Relationship Id="rId53" Target="fonts/font53.fntdata" Type="http://schemas.openxmlformats.org/officeDocument/2006/relationships/font"/><Relationship Id="rId54" Target="fonts/font54.fntdata" Type="http://schemas.openxmlformats.org/officeDocument/2006/relationships/font"/><Relationship Id="rId55" Target="fonts/font55.fntdata" Type="http://schemas.openxmlformats.org/officeDocument/2006/relationships/font"/><Relationship Id="rId56" Target="fonts/font56.fntdata" Type="http://schemas.openxmlformats.org/officeDocument/2006/relationships/font"/><Relationship Id="rId57" Target="fonts/font57.fntdata" Type="http://schemas.openxmlformats.org/officeDocument/2006/relationships/font"/><Relationship Id="rId58" Target="fonts/font58.fntdata" Type="http://schemas.openxmlformats.org/officeDocument/2006/relationships/font"/><Relationship Id="rId59" Target="fonts/font59.fntdata" Type="http://schemas.openxmlformats.org/officeDocument/2006/relationships/font"/><Relationship Id="rId6" Target="fonts/font6.fntdata" Type="http://schemas.openxmlformats.org/officeDocument/2006/relationships/font"/><Relationship Id="rId60" Target="fonts/font60.fntdata" Type="http://schemas.openxmlformats.org/officeDocument/2006/relationships/font"/><Relationship Id="rId61" Target="fonts/font61.fntdata" Type="http://schemas.openxmlformats.org/officeDocument/2006/relationships/font"/><Relationship Id="rId62" Target="fonts/font62.fntdata" Type="http://schemas.openxmlformats.org/officeDocument/2006/relationships/font"/><Relationship Id="rId63" Target="fonts/font63.fntdata" Type="http://schemas.openxmlformats.org/officeDocument/2006/relationships/font"/><Relationship Id="rId64" Target="fonts/font64.fntdata" Type="http://schemas.openxmlformats.org/officeDocument/2006/relationships/font"/><Relationship Id="rId65" Target="fonts/font65.fntdata" Type="http://schemas.openxmlformats.org/officeDocument/2006/relationships/font"/><Relationship Id="rId66" Target="fonts/font66.fntdata" Type="http://schemas.openxmlformats.org/officeDocument/2006/relationships/font"/><Relationship Id="rId67" Target="fonts/font67.fntdata" Type="http://schemas.openxmlformats.org/officeDocument/2006/relationships/font"/><Relationship Id="rId68" Target="fonts/font68.fntdata" Type="http://schemas.openxmlformats.org/officeDocument/2006/relationships/font"/><Relationship Id="rId69" Target="fonts/font69.fntdata" Type="http://schemas.openxmlformats.org/officeDocument/2006/relationships/font"/><Relationship Id="rId7" Target="fonts/font7.fntdata" Type="http://schemas.openxmlformats.org/officeDocument/2006/relationships/font"/><Relationship Id="rId70" Target="fonts/font70.fntdata" Type="http://schemas.openxmlformats.org/officeDocument/2006/relationships/font"/><Relationship Id="rId71" Target="fonts/font71.fntdata" Type="http://schemas.openxmlformats.org/officeDocument/2006/relationships/font"/><Relationship Id="rId72" Target="fonts/font72.fntdata" Type="http://schemas.openxmlformats.org/officeDocument/2006/relationships/font"/><Relationship Id="rId73" Target="fonts/font73.fntdata" Type="http://schemas.openxmlformats.org/officeDocument/2006/relationships/font"/><Relationship Id="rId74" Target="fonts/font74.fntdata" Type="http://schemas.openxmlformats.org/officeDocument/2006/relationships/font"/><Relationship Id="rId75" Target="fonts/font75.fntdata" Type="http://schemas.openxmlformats.org/officeDocument/2006/relationships/font"/><Relationship Id="rId76" Target="fonts/font76.fntdata" Type="http://schemas.openxmlformats.org/officeDocument/2006/relationships/font"/><Relationship Id="rId77" Target="fonts/font77.fntdata" Type="http://schemas.openxmlformats.org/officeDocument/2006/relationships/font"/><Relationship Id="rId78" Target="fonts/font78.fntdata" Type="http://schemas.openxmlformats.org/officeDocument/2006/relationships/font"/><Relationship Id="rId79" Target="fonts/font79.fntdata" Type="http://schemas.openxmlformats.org/officeDocument/2006/relationships/font"/><Relationship Id="rId8" Target="fonts/font8.fntdata" Type="http://schemas.openxmlformats.org/officeDocument/2006/relationships/font"/><Relationship Id="rId80" Target="fonts/font80.fntdata" Type="http://schemas.openxmlformats.org/officeDocument/2006/relationships/font"/><Relationship Id="rId81" Target="fonts/font81.fntdata" Type="http://schemas.openxmlformats.org/officeDocument/2006/relationships/font"/><Relationship Id="rId82" Target="fonts/font82.fntdata" Type="http://schemas.openxmlformats.org/officeDocument/2006/relationships/font"/><Relationship Id="rId83" Target="fonts/font83.fntdata" Type="http://schemas.openxmlformats.org/officeDocument/2006/relationships/font"/><Relationship Id="rId84" Target="fonts/font84.fntdata" Type="http://schemas.openxmlformats.org/officeDocument/2006/relationships/font"/><Relationship Id="rId85" Target="fonts/font85.fntdata" Type="http://schemas.openxmlformats.org/officeDocument/2006/relationships/font"/><Relationship Id="rId86" Target="fonts/font86.fntdata" Type="http://schemas.openxmlformats.org/officeDocument/2006/relationships/font"/><Relationship Id="rId87" Target="fonts/font87.fntdata" Type="http://schemas.openxmlformats.org/officeDocument/2006/relationships/font"/><Relationship Id="rId88" Target="fonts/font88.fntdata" Type="http://schemas.openxmlformats.org/officeDocument/2006/relationships/font"/><Relationship Id="rId89" Target="fonts/font89.fntdata" Type="http://schemas.openxmlformats.org/officeDocument/2006/relationships/font"/><Relationship Id="rId9" Target="fonts/font9.fntdata" Type="http://schemas.openxmlformats.org/officeDocument/2006/relationships/font"/><Relationship Id="rId90" Target="fonts/font90.fntdata" Type="http://schemas.openxmlformats.org/officeDocument/2006/relationships/font"/><Relationship Id="rId91" Target="fonts/font91.fntdata" Type="http://schemas.openxmlformats.org/officeDocument/2006/relationships/font"/><Relationship Id="rId92" Target="fonts/font92.fntdata" Type="http://schemas.openxmlformats.org/officeDocument/2006/relationships/font"/><Relationship Id="rId93" Target="fonts/font93.fntdata" Type="http://schemas.openxmlformats.org/officeDocument/2006/relationships/font"/><Relationship Id="rId94" Target="fonts/font94.fntdata" Type="http://schemas.openxmlformats.org/officeDocument/2006/relationships/font"/><Relationship Id="rId95" Target="fonts/font95.fntdata" Type="http://schemas.openxmlformats.org/officeDocument/2006/relationships/font"/><Relationship Id="rId96" Target="fonts/font96.fntdata" Type="http://schemas.openxmlformats.org/officeDocument/2006/relationships/font"/><Relationship Id="rId97" Target="fonts/font97.fntdata" Type="http://schemas.openxmlformats.org/officeDocument/2006/relationships/font"/><Relationship Id="rId98" Target="fonts/font98.fntdata" Type="http://schemas.openxmlformats.org/officeDocument/2006/relationships/font"/><Relationship Id="rId99" Target="fonts/font9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6.png" Type="http://schemas.openxmlformats.org/officeDocument/2006/relationships/image"/><Relationship Id="rId12" Target="../media/image17.svg" Type="http://schemas.openxmlformats.org/officeDocument/2006/relationships/image"/><Relationship Id="rId13" Target="../media/image18.png" Type="http://schemas.openxmlformats.org/officeDocument/2006/relationships/image"/><Relationship Id="rId14" Target="../media/image19.svg" Type="http://schemas.openxmlformats.org/officeDocument/2006/relationships/image"/><Relationship Id="rId15" Target="../media/image20.png" Type="http://schemas.openxmlformats.org/officeDocument/2006/relationships/image"/><Relationship Id="rId16" Target="../media/image21.svg" Type="http://schemas.openxmlformats.org/officeDocument/2006/relationships/image"/><Relationship Id="rId17" Target="../media/image22.png" Type="http://schemas.openxmlformats.org/officeDocument/2006/relationships/image"/><Relationship Id="rId18" Target="../media/image23.svg" Type="http://schemas.openxmlformats.org/officeDocument/2006/relationships/image"/><Relationship Id="rId19" Target="../media/image24.png" Type="http://schemas.openxmlformats.org/officeDocument/2006/relationships/image"/><Relationship Id="rId2" Target="../media/image7.jpeg" Type="http://schemas.openxmlformats.org/officeDocument/2006/relationships/image"/><Relationship Id="rId20" Target="../media/image25.svg" Type="http://schemas.openxmlformats.org/officeDocument/2006/relationships/image"/><Relationship Id="rId21" Target="../media/image26.png" Type="http://schemas.openxmlformats.org/officeDocument/2006/relationships/image"/><Relationship Id="rId22" Target="../media/image27.sv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svg" Type="http://schemas.openxmlformats.org/officeDocument/2006/relationships/image"/><Relationship Id="rId11" Target="../media/image37.png" Type="http://schemas.openxmlformats.org/officeDocument/2006/relationships/image"/><Relationship Id="rId12" Target="../media/image38.svg" Type="http://schemas.openxmlformats.org/officeDocument/2006/relationships/image"/><Relationship Id="rId13" Target="../media/image39.png" Type="http://schemas.openxmlformats.org/officeDocument/2006/relationships/image"/><Relationship Id="rId14" Target="../media/image40.svg" Type="http://schemas.openxmlformats.org/officeDocument/2006/relationships/image"/><Relationship Id="rId15" Target="../media/image41.png" Type="http://schemas.openxmlformats.org/officeDocument/2006/relationships/image"/><Relationship Id="rId16" Target="../media/image42.svg" Type="http://schemas.openxmlformats.org/officeDocument/2006/relationships/image"/><Relationship Id="rId17" Target="../media/image43.png" Type="http://schemas.openxmlformats.org/officeDocument/2006/relationships/image"/><Relationship Id="rId18" Target="../media/image44.svg" Type="http://schemas.openxmlformats.org/officeDocument/2006/relationships/image"/><Relationship Id="rId19" Target="../media/image45.png" Type="http://schemas.openxmlformats.org/officeDocument/2006/relationships/image"/><Relationship Id="rId2" Target="../media/image28.jpeg" Type="http://schemas.openxmlformats.org/officeDocument/2006/relationships/image"/><Relationship Id="rId20" Target="../media/image46.svg" Type="http://schemas.openxmlformats.org/officeDocument/2006/relationships/image"/><Relationship Id="rId21" Target="../media/image47.png" Type="http://schemas.openxmlformats.org/officeDocument/2006/relationships/image"/><Relationship Id="rId22" Target="../media/image48.svg" Type="http://schemas.openxmlformats.org/officeDocument/2006/relationships/image"/><Relationship Id="rId3" Target="../media/image29.png" Type="http://schemas.openxmlformats.org/officeDocument/2006/relationships/image"/><Relationship Id="rId4" Target="../media/image30.svg" Type="http://schemas.openxmlformats.org/officeDocument/2006/relationships/image"/><Relationship Id="rId5" Target="../media/image31.png" Type="http://schemas.openxmlformats.org/officeDocument/2006/relationships/image"/><Relationship Id="rId6" Target="../media/image32.svg" Type="http://schemas.openxmlformats.org/officeDocument/2006/relationships/image"/><Relationship Id="rId7" Target="../media/image33.png" Type="http://schemas.openxmlformats.org/officeDocument/2006/relationships/image"/><Relationship Id="rId8" Target="../media/image34.sv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9.jpeg" Type="http://schemas.openxmlformats.org/officeDocument/2006/relationships/image"/><Relationship Id="rId3" Target="../media/image50.png" Type="http://schemas.openxmlformats.org/officeDocument/2006/relationships/image"/><Relationship Id="rId4" Target="../media/image51.svg" Type="http://schemas.openxmlformats.org/officeDocument/2006/relationships/image"/><Relationship Id="rId5" Target="../media/image52.png" Type="http://schemas.openxmlformats.org/officeDocument/2006/relationships/image"/><Relationship Id="rId6" Target="../media/image53.svg" Type="http://schemas.openxmlformats.org/officeDocument/2006/relationships/image"/><Relationship Id="rId7" Target="../media/image54.png" Type="http://schemas.openxmlformats.org/officeDocument/2006/relationships/image"/><Relationship Id="rId8" Target="../media/image55.sv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jpe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7.jpeg" Type="http://schemas.openxmlformats.org/officeDocument/2006/relationships/image"/><Relationship Id="rId3" Target="../media/image58.png" Type="http://schemas.openxmlformats.org/officeDocument/2006/relationships/image"/><Relationship Id="rId4" Target="../media/image59.svg" Type="http://schemas.openxmlformats.org/officeDocument/2006/relationships/image"/><Relationship Id="rId5" Target="../media/image60.png" Type="http://schemas.openxmlformats.org/officeDocument/2006/relationships/image"/><Relationship Id="rId6" Target="../media/image61.png" Type="http://schemas.openxmlformats.org/officeDocument/2006/relationships/image"/><Relationship Id="rId7" Target="../media/image62.svg" Type="http://schemas.openxmlformats.org/officeDocument/2006/relationships/image"/><Relationship Id="rId8" Target="../media/image63.png" Type="http://schemas.openxmlformats.org/officeDocument/2006/relationships/image"/><Relationship Id="rId9" Target="../media/image64.sv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5.jpe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4.png" Type="http://schemas.openxmlformats.org/officeDocument/2006/relationships/image"/><Relationship Id="rId11" Target="../media/image75.svg" Type="http://schemas.openxmlformats.org/officeDocument/2006/relationships/image"/><Relationship Id="rId2" Target="../media/image66.jpeg" Type="http://schemas.openxmlformats.org/officeDocument/2006/relationships/image"/><Relationship Id="rId3" Target="../media/image67.png" Type="http://schemas.openxmlformats.org/officeDocument/2006/relationships/image"/><Relationship Id="rId4" Target="../media/image68.png" Type="http://schemas.openxmlformats.org/officeDocument/2006/relationships/image"/><Relationship Id="rId5" Target="../media/image69.png" Type="http://schemas.openxmlformats.org/officeDocument/2006/relationships/image"/><Relationship Id="rId6" Target="../media/image70.png" Type="http://schemas.openxmlformats.org/officeDocument/2006/relationships/image"/><Relationship Id="rId7" Target="../media/image71.svg" Type="http://schemas.openxmlformats.org/officeDocument/2006/relationships/image"/><Relationship Id="rId8" Target="../media/image72.png" Type="http://schemas.openxmlformats.org/officeDocument/2006/relationships/image"/><Relationship Id="rId9" Target="../media/image73.sv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6.jpeg" Type="http://schemas.openxmlformats.org/officeDocument/2006/relationships/image"/><Relationship Id="rId3" Target="../media/image77.png" Type="http://schemas.openxmlformats.org/officeDocument/2006/relationships/image"/><Relationship Id="rId4" Target="../media/image78.pn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6.jpeg" Type="http://schemas.openxmlformats.org/officeDocument/2006/relationships/image"/><Relationship Id="rId3" Target="../media/image79.png" Type="http://schemas.openxmlformats.org/officeDocument/2006/relationships/image"/><Relationship Id="rId4" Target="../media/image80.png" Type="http://schemas.openxmlformats.org/officeDocument/2006/relationships/image"/><Relationship Id="rId5" Target="../media/image81.pn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2.jpeg" Type="http://schemas.openxmlformats.org/officeDocument/2006/relationships/image"/><Relationship Id="rId3" Target="../media/image83.png" Type="http://schemas.openxmlformats.org/officeDocument/2006/relationships/image"/><Relationship Id="rId4" Target="../media/image84.sv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5.png" Type="http://schemas.openxmlformats.org/officeDocument/2006/relationships/image"/><Relationship Id="rId3" Target="../media/image86.png" Type="http://schemas.openxmlformats.org/officeDocument/2006/relationships/image"/><Relationship Id="rId4" Target="../media/image87.svg" Type="http://schemas.openxmlformats.org/officeDocument/2006/relationships/image"/><Relationship Id="rId5" Target="../media/image88.png" Type="http://schemas.openxmlformats.org/officeDocument/2006/relationships/image"/><Relationship Id="rId6" Target="../media/image89.sv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5.png" Type="http://schemas.openxmlformats.org/officeDocument/2006/relationships/image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0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76300" y="5545413"/>
            <a:ext cx="5984060" cy="104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Open Sans Bold"/>
              </a:rPr>
              <a:t>Exploring the Horizon of AI-enabled Education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76300" y="1085850"/>
            <a:ext cx="7359169" cy="4121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140"/>
              </a:lnSpc>
            </a:pPr>
            <a:r>
              <a:rPr lang="en-US" sz="7204">
                <a:solidFill>
                  <a:srgbClr val="FFFFFF"/>
                </a:solidFill>
                <a:latin typeface="Open Sauce Heavy"/>
              </a:rPr>
              <a:t>Empowering Classrooms with Artificial Intelligence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76300" y="7274290"/>
            <a:ext cx="5113964" cy="19710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284"/>
              </a:lnSpc>
              <a:spcBef>
                <a:spcPct val="0"/>
              </a:spcBef>
            </a:pPr>
            <a:r>
              <a:rPr lang="en-US" sz="3774">
                <a:solidFill>
                  <a:srgbClr val="FFFFFF"/>
                </a:solidFill>
                <a:latin typeface="Open Sans Bold"/>
              </a:rPr>
              <a:t>Presented by:  Niteesh Krishna M</a:t>
            </a:r>
          </a:p>
          <a:p>
            <a:pPr>
              <a:lnSpc>
                <a:spcPts val="5284"/>
              </a:lnSpc>
              <a:spcBef>
                <a:spcPct val="0"/>
              </a:spcBef>
            </a:pPr>
            <a:r>
              <a:rPr lang="en-US" sz="3774">
                <a:solidFill>
                  <a:srgbClr val="FFFFFF"/>
                </a:solidFill>
                <a:latin typeface="Open Sans Bold"/>
              </a:rPr>
              <a:t>Tashwin B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456" t="-50321" r="-13456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1685590"/>
            <a:ext cx="16498956" cy="8601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52089" indent="-326044" lvl="1">
              <a:lnSpc>
                <a:spcPts val="4228"/>
              </a:lnSpc>
              <a:buFont typeface="Arial"/>
              <a:buChar char="•"/>
            </a:pPr>
            <a:r>
              <a:rPr lang="en-US" sz="3020">
                <a:solidFill>
                  <a:srgbClr val="FFFFFF"/>
                </a:solidFill>
                <a:latin typeface="Open Sans Bold"/>
              </a:rPr>
              <a:t>Personalized Learning: Tailors educational content to individual needs.</a:t>
            </a:r>
          </a:p>
          <a:p>
            <a:pPr algn="just">
              <a:lnSpc>
                <a:spcPts val="4228"/>
              </a:lnSpc>
            </a:pPr>
          </a:p>
          <a:p>
            <a:pPr algn="just" marL="652089" indent="-326044" lvl="1">
              <a:lnSpc>
                <a:spcPts val="4228"/>
              </a:lnSpc>
              <a:buFont typeface="Arial"/>
              <a:buChar char="•"/>
            </a:pPr>
            <a:r>
              <a:rPr lang="en-US" sz="3020">
                <a:solidFill>
                  <a:srgbClr val="FFFFFF"/>
                </a:solidFill>
                <a:latin typeface="Open Sans Bold"/>
              </a:rPr>
              <a:t>Automated Administrative Tasks: Handles routine tasks like grading, freeing up educators' time.</a:t>
            </a:r>
          </a:p>
          <a:p>
            <a:pPr algn="just">
              <a:lnSpc>
                <a:spcPts val="4228"/>
              </a:lnSpc>
            </a:pPr>
          </a:p>
          <a:p>
            <a:pPr algn="just" marL="652089" indent="-326044" lvl="1">
              <a:lnSpc>
                <a:spcPts val="4228"/>
              </a:lnSpc>
              <a:buFont typeface="Arial"/>
              <a:buChar char="•"/>
            </a:pPr>
            <a:r>
              <a:rPr lang="en-US" sz="3020">
                <a:solidFill>
                  <a:srgbClr val="FFFFFF"/>
                </a:solidFill>
                <a:latin typeface="Open Sans Bold"/>
              </a:rPr>
              <a:t>Interactive Learning Environments: Creates engaging learning experiences with virtual labs and smart content.</a:t>
            </a:r>
          </a:p>
          <a:p>
            <a:pPr algn="just">
              <a:lnSpc>
                <a:spcPts val="4228"/>
              </a:lnSpc>
            </a:pPr>
          </a:p>
          <a:p>
            <a:pPr algn="just" marL="652089" indent="-326044" lvl="1">
              <a:lnSpc>
                <a:spcPts val="4228"/>
              </a:lnSpc>
              <a:buFont typeface="Arial"/>
              <a:buChar char="•"/>
            </a:pPr>
            <a:r>
              <a:rPr lang="en-US" sz="3020">
                <a:solidFill>
                  <a:srgbClr val="FFFFFF"/>
                </a:solidFill>
                <a:latin typeface="Open Sans Bold"/>
              </a:rPr>
              <a:t>Assistance and Tutoring: Offers personalized tutoring outside classroom hours.</a:t>
            </a:r>
          </a:p>
          <a:p>
            <a:pPr algn="just">
              <a:lnSpc>
                <a:spcPts val="4228"/>
              </a:lnSpc>
            </a:pPr>
          </a:p>
          <a:p>
            <a:pPr algn="just" marL="652089" indent="-326044" lvl="1">
              <a:lnSpc>
                <a:spcPts val="4228"/>
              </a:lnSpc>
              <a:buFont typeface="Arial"/>
              <a:buChar char="•"/>
            </a:pPr>
            <a:r>
              <a:rPr lang="en-US" sz="3020">
                <a:solidFill>
                  <a:srgbClr val="FFFFFF"/>
                </a:solidFill>
                <a:latin typeface="Open Sans Bold"/>
              </a:rPr>
              <a:t>Global Learning Environment: Connects classrooms across the world for a multicultural learning experience.</a:t>
            </a:r>
          </a:p>
          <a:p>
            <a:pPr algn="just">
              <a:lnSpc>
                <a:spcPts val="4228"/>
              </a:lnSpc>
            </a:pPr>
          </a:p>
          <a:p>
            <a:pPr algn="just" marL="652089" indent="-326044" lvl="1">
              <a:lnSpc>
                <a:spcPts val="4228"/>
              </a:lnSpc>
              <a:buFont typeface="Arial"/>
              <a:buChar char="•"/>
            </a:pPr>
            <a:r>
              <a:rPr lang="en-US" sz="3020">
                <a:solidFill>
                  <a:srgbClr val="FFFFFF"/>
                </a:solidFill>
                <a:latin typeface="Open Sans Bold"/>
              </a:rPr>
              <a:t>Predictive Analytics: Analyzes trends in student performance for timely interventions.</a:t>
            </a:r>
          </a:p>
          <a:p>
            <a:pPr algn="just">
              <a:lnSpc>
                <a:spcPts val="4228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0" y="-142875"/>
            <a:ext cx="12663151" cy="12249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40"/>
              </a:lnSpc>
              <a:spcBef>
                <a:spcPct val="0"/>
              </a:spcBef>
            </a:pPr>
            <a:r>
              <a:rPr lang="en-US" sz="7100">
                <a:solidFill>
                  <a:srgbClr val="FFFFFF"/>
                </a:solidFill>
                <a:latin typeface="Open Sans Bold"/>
              </a:rPr>
              <a:t>Definition of AI in education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7E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2060D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274726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91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3279169" y="7309388"/>
            <a:ext cx="5433082" cy="3897824"/>
          </a:xfrm>
          <a:custGeom>
            <a:avLst/>
            <a:gdLst/>
            <a:ahLst/>
            <a:cxnLst/>
            <a:rect r="r" b="b" t="t" l="l"/>
            <a:pathLst>
              <a:path h="3897824" w="5433082">
                <a:moveTo>
                  <a:pt x="0" y="0"/>
                </a:moveTo>
                <a:lnTo>
                  <a:pt x="5433081" y="0"/>
                </a:lnTo>
                <a:lnTo>
                  <a:pt x="5433081" y="3897824"/>
                </a:lnTo>
                <a:lnTo>
                  <a:pt x="0" y="38978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89889" y="-704273"/>
            <a:ext cx="6502435" cy="6465037"/>
          </a:xfrm>
          <a:custGeom>
            <a:avLst/>
            <a:gdLst/>
            <a:ahLst/>
            <a:cxnLst/>
            <a:rect r="r" b="b" t="t" l="l"/>
            <a:pathLst>
              <a:path h="6465037" w="6502435">
                <a:moveTo>
                  <a:pt x="0" y="0"/>
                </a:moveTo>
                <a:lnTo>
                  <a:pt x="6502434" y="0"/>
                </a:lnTo>
                <a:lnTo>
                  <a:pt x="6502434" y="6465038"/>
                </a:lnTo>
                <a:lnTo>
                  <a:pt x="0" y="64650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575745" y="3936169"/>
            <a:ext cx="14399893" cy="373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Open Sans Bold"/>
              </a:rPr>
              <a:t> Blended Learning Environment: Combination of traditional teaching and AI-based tools.</a:t>
            </a:r>
          </a:p>
          <a:p>
            <a:pPr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Open Sans Bold"/>
              </a:rPr>
              <a:t>    Continuous Assessment: Real-time monitoring and assessments to track student’s performance.</a:t>
            </a:r>
          </a:p>
          <a:p>
            <a:pPr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Open Sans Bold"/>
              </a:rPr>
              <a:t>    Collaborative Learning: Encouraging collaborative learning through AI-powered platforms.</a:t>
            </a:r>
          </a:p>
          <a:p>
            <a:pPr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Open Sans Bold"/>
              </a:rPr>
              <a:t>    Lifelong Learning: Promoting self-paced and continuous learning.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786662" y="695325"/>
            <a:ext cx="6989030" cy="3008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572"/>
              </a:lnSpc>
              <a:spcBef>
                <a:spcPct val="0"/>
              </a:spcBef>
            </a:pPr>
            <a:r>
              <a:rPr lang="en-US" sz="17551">
                <a:solidFill>
                  <a:srgbClr val="FFFFFF"/>
                </a:solidFill>
                <a:latin typeface="Open Sans Bold"/>
              </a:rPr>
              <a:t>Maths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77" r="0" b="-927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8449183"/>
            <a:ext cx="2916026" cy="3188497"/>
          </a:xfrm>
          <a:custGeom>
            <a:avLst/>
            <a:gdLst/>
            <a:ahLst/>
            <a:cxnLst/>
            <a:rect r="r" b="b" t="t" l="l"/>
            <a:pathLst>
              <a:path h="3188497" w="2916026">
                <a:moveTo>
                  <a:pt x="0" y="0"/>
                </a:moveTo>
                <a:lnTo>
                  <a:pt x="2916026" y="0"/>
                </a:lnTo>
                <a:lnTo>
                  <a:pt x="2916026" y="3188497"/>
                </a:lnTo>
                <a:lnTo>
                  <a:pt x="0" y="3188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16914" y="252317"/>
            <a:ext cx="3375295" cy="1354317"/>
          </a:xfrm>
          <a:custGeom>
            <a:avLst/>
            <a:gdLst/>
            <a:ahLst/>
            <a:cxnLst/>
            <a:rect r="r" b="b" t="t" l="l"/>
            <a:pathLst>
              <a:path h="1354317" w="3375295">
                <a:moveTo>
                  <a:pt x="0" y="0"/>
                </a:moveTo>
                <a:lnTo>
                  <a:pt x="3375295" y="0"/>
                </a:lnTo>
                <a:lnTo>
                  <a:pt x="3375295" y="1354318"/>
                </a:lnTo>
                <a:lnTo>
                  <a:pt x="0" y="13543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601255" y="8449183"/>
            <a:ext cx="2329628" cy="2304214"/>
          </a:xfrm>
          <a:custGeom>
            <a:avLst/>
            <a:gdLst/>
            <a:ahLst/>
            <a:cxnLst/>
            <a:rect r="r" b="b" t="t" l="l"/>
            <a:pathLst>
              <a:path h="2304214" w="2329628">
                <a:moveTo>
                  <a:pt x="0" y="0"/>
                </a:moveTo>
                <a:lnTo>
                  <a:pt x="2329628" y="0"/>
                </a:lnTo>
                <a:lnTo>
                  <a:pt x="2329628" y="2304214"/>
                </a:lnTo>
                <a:lnTo>
                  <a:pt x="0" y="23042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800039" y="929476"/>
            <a:ext cx="2520812" cy="3754258"/>
          </a:xfrm>
          <a:custGeom>
            <a:avLst/>
            <a:gdLst/>
            <a:ahLst/>
            <a:cxnLst/>
            <a:rect r="r" b="b" t="t" l="l"/>
            <a:pathLst>
              <a:path h="3754258" w="2520812">
                <a:moveTo>
                  <a:pt x="0" y="0"/>
                </a:moveTo>
                <a:lnTo>
                  <a:pt x="2520812" y="0"/>
                </a:lnTo>
                <a:lnTo>
                  <a:pt x="2520812" y="3754258"/>
                </a:lnTo>
                <a:lnTo>
                  <a:pt x="0" y="37542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940194" y="-1604172"/>
            <a:ext cx="3651751" cy="3479123"/>
          </a:xfrm>
          <a:custGeom>
            <a:avLst/>
            <a:gdLst/>
            <a:ahLst/>
            <a:cxnLst/>
            <a:rect r="r" b="b" t="t" l="l"/>
            <a:pathLst>
              <a:path h="3479123" w="3651751">
                <a:moveTo>
                  <a:pt x="0" y="0"/>
                </a:moveTo>
                <a:lnTo>
                  <a:pt x="3651750" y="0"/>
                </a:lnTo>
                <a:lnTo>
                  <a:pt x="3651750" y="3479122"/>
                </a:lnTo>
                <a:lnTo>
                  <a:pt x="0" y="347912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348932" y="5395619"/>
            <a:ext cx="988244" cy="3053564"/>
          </a:xfrm>
          <a:custGeom>
            <a:avLst/>
            <a:gdLst/>
            <a:ahLst/>
            <a:cxnLst/>
            <a:rect r="r" b="b" t="t" l="l"/>
            <a:pathLst>
              <a:path h="3053564" w="988244">
                <a:moveTo>
                  <a:pt x="0" y="0"/>
                </a:moveTo>
                <a:lnTo>
                  <a:pt x="988244" y="0"/>
                </a:lnTo>
                <a:lnTo>
                  <a:pt x="988244" y="3053564"/>
                </a:lnTo>
                <a:lnTo>
                  <a:pt x="0" y="305356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978514" y="8977148"/>
            <a:ext cx="3290500" cy="3552497"/>
          </a:xfrm>
          <a:custGeom>
            <a:avLst/>
            <a:gdLst/>
            <a:ahLst/>
            <a:cxnLst/>
            <a:rect r="r" b="b" t="t" l="l"/>
            <a:pathLst>
              <a:path h="3552497" w="3290500">
                <a:moveTo>
                  <a:pt x="0" y="0"/>
                </a:moveTo>
                <a:lnTo>
                  <a:pt x="3290500" y="0"/>
                </a:lnTo>
                <a:lnTo>
                  <a:pt x="3290500" y="3552497"/>
                </a:lnTo>
                <a:lnTo>
                  <a:pt x="0" y="355249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564414" y="9258300"/>
            <a:ext cx="4740262" cy="1965054"/>
          </a:xfrm>
          <a:custGeom>
            <a:avLst/>
            <a:gdLst/>
            <a:ahLst/>
            <a:cxnLst/>
            <a:rect r="r" b="b" t="t" l="l"/>
            <a:pathLst>
              <a:path h="1965054" w="4740262">
                <a:moveTo>
                  <a:pt x="0" y="0"/>
                </a:moveTo>
                <a:lnTo>
                  <a:pt x="4740262" y="0"/>
                </a:lnTo>
                <a:lnTo>
                  <a:pt x="4740262" y="1965054"/>
                </a:lnTo>
                <a:lnTo>
                  <a:pt x="0" y="196505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395079" y="-2411695"/>
            <a:ext cx="3290500" cy="3552497"/>
          </a:xfrm>
          <a:custGeom>
            <a:avLst/>
            <a:gdLst/>
            <a:ahLst/>
            <a:cxnLst/>
            <a:rect r="r" b="b" t="t" l="l"/>
            <a:pathLst>
              <a:path h="3552497" w="3290500">
                <a:moveTo>
                  <a:pt x="0" y="0"/>
                </a:moveTo>
                <a:lnTo>
                  <a:pt x="3290500" y="0"/>
                </a:lnTo>
                <a:lnTo>
                  <a:pt x="3290500" y="3552497"/>
                </a:lnTo>
                <a:lnTo>
                  <a:pt x="0" y="355249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7259300" y="5395619"/>
            <a:ext cx="3307270" cy="4114800"/>
          </a:xfrm>
          <a:custGeom>
            <a:avLst/>
            <a:gdLst/>
            <a:ahLst/>
            <a:cxnLst/>
            <a:rect r="r" b="b" t="t" l="l"/>
            <a:pathLst>
              <a:path h="4114800" w="3307270">
                <a:moveTo>
                  <a:pt x="0" y="0"/>
                </a:moveTo>
                <a:lnTo>
                  <a:pt x="3307270" y="0"/>
                </a:lnTo>
                <a:lnTo>
                  <a:pt x="330727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-1224427" y="1874950"/>
            <a:ext cx="2448853" cy="2889502"/>
          </a:xfrm>
          <a:custGeom>
            <a:avLst/>
            <a:gdLst/>
            <a:ahLst/>
            <a:cxnLst/>
            <a:rect r="r" b="b" t="t" l="l"/>
            <a:pathLst>
              <a:path h="2889502" w="2448853">
                <a:moveTo>
                  <a:pt x="0" y="0"/>
                </a:moveTo>
                <a:lnTo>
                  <a:pt x="2448854" y="0"/>
                </a:lnTo>
                <a:lnTo>
                  <a:pt x="2448854" y="2889503"/>
                </a:lnTo>
                <a:lnTo>
                  <a:pt x="0" y="2889503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639312" y="382898"/>
            <a:ext cx="11933784" cy="1358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11"/>
              </a:lnSpc>
            </a:pPr>
            <a:r>
              <a:rPr lang="en-US" sz="9384">
                <a:solidFill>
                  <a:srgbClr val="FFFFFF"/>
                </a:solidFill>
                <a:latin typeface="Quicksand Bold"/>
              </a:rPr>
              <a:t>SCIENCE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42881" y="2175105"/>
            <a:ext cx="15812849" cy="6479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820637" indent="-410319" lvl="1">
              <a:lnSpc>
                <a:spcPts val="4257"/>
              </a:lnSpc>
              <a:buFont typeface="Arial"/>
              <a:buChar char="•"/>
            </a:pPr>
            <a:r>
              <a:rPr lang="en-US" sz="3801">
                <a:solidFill>
                  <a:srgbClr val="FFFFFF"/>
                </a:solidFill>
                <a:latin typeface="Quicksand Bold"/>
              </a:rPr>
              <a:t>VIRTUAL LABS: CONDUCT EXPERIMENTS IN A SAFE, CONTROLLED, VIRTUAL ENVIRONMENT.</a:t>
            </a:r>
          </a:p>
          <a:p>
            <a:pPr algn="ctr">
              <a:lnSpc>
                <a:spcPts val="4257"/>
              </a:lnSpc>
            </a:pPr>
          </a:p>
          <a:p>
            <a:pPr algn="ctr" marL="820637" indent="-410319" lvl="1">
              <a:lnSpc>
                <a:spcPts val="4257"/>
              </a:lnSpc>
              <a:buFont typeface="Arial"/>
              <a:buChar char="•"/>
            </a:pPr>
            <a:r>
              <a:rPr lang="en-US" sz="3801">
                <a:solidFill>
                  <a:srgbClr val="FFFFFF"/>
                </a:solidFill>
                <a:latin typeface="Quicksand Bold"/>
              </a:rPr>
              <a:t>AI-based </a:t>
            </a:r>
            <a:r>
              <a:rPr lang="en-US" sz="3801">
                <a:solidFill>
                  <a:srgbClr val="FFFFFF"/>
                </a:solidFill>
                <a:latin typeface="Quicksand Bold"/>
              </a:rPr>
              <a:t>SIMULATIONS: VISUAL AND INTERACTIVE UNDERSTANDING OF COMPLEX SCIENTIFIC CONCEPTS.</a:t>
            </a:r>
          </a:p>
          <a:p>
            <a:pPr algn="ctr">
              <a:lnSpc>
                <a:spcPts val="4257"/>
              </a:lnSpc>
            </a:pPr>
          </a:p>
          <a:p>
            <a:pPr algn="ctr" marL="820637" indent="-410319" lvl="1">
              <a:lnSpc>
                <a:spcPts val="4257"/>
              </a:lnSpc>
              <a:buFont typeface="Arial"/>
              <a:buChar char="•"/>
            </a:pPr>
            <a:r>
              <a:rPr lang="en-US" sz="3801">
                <a:solidFill>
                  <a:srgbClr val="FFFFFF"/>
                </a:solidFill>
                <a:latin typeface="Quicksand Bold"/>
              </a:rPr>
              <a:t>REAL-WORLD APPLICATIONS: AI CAN DEMONSTRATE REAL-WORLD APPLICATIONS OF SCIENTIFIC PRINCIPLES.</a:t>
            </a:r>
          </a:p>
          <a:p>
            <a:pPr algn="ctr">
              <a:lnSpc>
                <a:spcPts val="4257"/>
              </a:lnSpc>
            </a:pPr>
          </a:p>
          <a:p>
            <a:pPr algn="ctr" marL="820637" indent="-410319" lvl="1">
              <a:lnSpc>
                <a:spcPts val="4257"/>
              </a:lnSpc>
              <a:buFont typeface="Arial"/>
              <a:buChar char="•"/>
            </a:pPr>
            <a:r>
              <a:rPr lang="en-US" sz="3801">
                <a:solidFill>
                  <a:srgbClr val="FFFFFF"/>
                </a:solidFill>
                <a:latin typeface="Quicksand Bold"/>
              </a:rPr>
              <a:t>AUTOMATED DATA ANALYSIS: STREAMLINE DATA COLLECTION AND ANALYSIS FOR SCIENTIFIC EXPERIMENTS.</a:t>
            </a:r>
          </a:p>
          <a:p>
            <a:pPr algn="ctr">
              <a:lnSpc>
                <a:spcPts val="4257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>
              <a:alphaModFix amt="24000"/>
            </a:blip>
            <a:stretch>
              <a:fillRect l="-11770" t="0" r="-11933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506511">
            <a:off x="813700" y="7043750"/>
            <a:ext cx="522598" cy="841203"/>
          </a:xfrm>
          <a:custGeom>
            <a:avLst/>
            <a:gdLst/>
            <a:ahLst/>
            <a:cxnLst/>
            <a:rect r="r" b="b" t="t" l="l"/>
            <a:pathLst>
              <a:path h="841203" w="522598">
                <a:moveTo>
                  <a:pt x="0" y="0"/>
                </a:moveTo>
                <a:lnTo>
                  <a:pt x="522598" y="0"/>
                </a:lnTo>
                <a:lnTo>
                  <a:pt x="522598" y="841204"/>
                </a:lnTo>
                <a:lnTo>
                  <a:pt x="0" y="8412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7161917">
            <a:off x="17032187" y="3439346"/>
            <a:ext cx="454225" cy="731147"/>
          </a:xfrm>
          <a:custGeom>
            <a:avLst/>
            <a:gdLst/>
            <a:ahLst/>
            <a:cxnLst/>
            <a:rect r="r" b="b" t="t" l="l"/>
            <a:pathLst>
              <a:path h="731147" w="454225">
                <a:moveTo>
                  <a:pt x="0" y="0"/>
                </a:moveTo>
                <a:lnTo>
                  <a:pt x="454226" y="0"/>
                </a:lnTo>
                <a:lnTo>
                  <a:pt x="454226" y="731147"/>
                </a:lnTo>
                <a:lnTo>
                  <a:pt x="0" y="7311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9432632">
            <a:off x="-1862776" y="-1314450"/>
            <a:ext cx="4175535" cy="4114800"/>
          </a:xfrm>
          <a:custGeom>
            <a:avLst/>
            <a:gdLst/>
            <a:ahLst/>
            <a:cxnLst/>
            <a:rect r="r" b="b" t="t" l="l"/>
            <a:pathLst>
              <a:path h="4114800" w="4175535">
                <a:moveTo>
                  <a:pt x="0" y="0"/>
                </a:moveTo>
                <a:lnTo>
                  <a:pt x="4175535" y="0"/>
                </a:lnTo>
                <a:lnTo>
                  <a:pt x="41755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109850" y="7578122"/>
            <a:ext cx="429972" cy="320867"/>
          </a:xfrm>
          <a:custGeom>
            <a:avLst/>
            <a:gdLst/>
            <a:ahLst/>
            <a:cxnLst/>
            <a:rect r="r" b="b" t="t" l="l"/>
            <a:pathLst>
              <a:path h="320867" w="429972">
                <a:moveTo>
                  <a:pt x="0" y="0"/>
                </a:moveTo>
                <a:lnTo>
                  <a:pt x="429972" y="0"/>
                </a:lnTo>
                <a:lnTo>
                  <a:pt x="429972" y="320866"/>
                </a:lnTo>
                <a:lnTo>
                  <a:pt x="0" y="3208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479035" y="9258300"/>
            <a:ext cx="945955" cy="528494"/>
          </a:xfrm>
          <a:custGeom>
            <a:avLst/>
            <a:gdLst/>
            <a:ahLst/>
            <a:cxnLst/>
            <a:rect r="r" b="b" t="t" l="l"/>
            <a:pathLst>
              <a:path h="528494" w="945955">
                <a:moveTo>
                  <a:pt x="0" y="0"/>
                </a:moveTo>
                <a:lnTo>
                  <a:pt x="945955" y="0"/>
                </a:lnTo>
                <a:lnTo>
                  <a:pt x="945955" y="528494"/>
                </a:lnTo>
                <a:lnTo>
                  <a:pt x="0" y="52849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060445" y="1826856"/>
            <a:ext cx="12175316" cy="6914565"/>
          </a:xfrm>
          <a:custGeom>
            <a:avLst/>
            <a:gdLst/>
            <a:ahLst/>
            <a:cxnLst/>
            <a:rect r="r" b="b" t="t" l="l"/>
            <a:pathLst>
              <a:path h="6914565" w="12175316">
                <a:moveTo>
                  <a:pt x="0" y="0"/>
                </a:moveTo>
                <a:lnTo>
                  <a:pt x="12175316" y="0"/>
                </a:lnTo>
                <a:lnTo>
                  <a:pt x="12175316" y="6914564"/>
                </a:lnTo>
                <a:lnTo>
                  <a:pt x="0" y="691456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419845" y="1272042"/>
            <a:ext cx="11387983" cy="7240860"/>
          </a:xfrm>
          <a:custGeom>
            <a:avLst/>
            <a:gdLst/>
            <a:ahLst/>
            <a:cxnLst/>
            <a:rect r="r" b="b" t="t" l="l"/>
            <a:pathLst>
              <a:path h="7240860" w="11387983">
                <a:moveTo>
                  <a:pt x="0" y="0"/>
                </a:moveTo>
                <a:lnTo>
                  <a:pt x="11387984" y="0"/>
                </a:lnTo>
                <a:lnTo>
                  <a:pt x="11387984" y="7240860"/>
                </a:lnTo>
                <a:lnTo>
                  <a:pt x="0" y="724086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473495" y="457200"/>
            <a:ext cx="576981" cy="571500"/>
          </a:xfrm>
          <a:custGeom>
            <a:avLst/>
            <a:gdLst/>
            <a:ahLst/>
            <a:cxnLst/>
            <a:rect r="r" b="b" t="t" l="l"/>
            <a:pathLst>
              <a:path h="571500" w="576981">
                <a:moveTo>
                  <a:pt x="0" y="0"/>
                </a:moveTo>
                <a:lnTo>
                  <a:pt x="576980" y="0"/>
                </a:lnTo>
                <a:lnTo>
                  <a:pt x="57698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700000">
            <a:off x="-506996" y="7127426"/>
            <a:ext cx="2307001" cy="5318735"/>
          </a:xfrm>
          <a:custGeom>
            <a:avLst/>
            <a:gdLst/>
            <a:ahLst/>
            <a:cxnLst/>
            <a:rect r="r" b="b" t="t" l="l"/>
            <a:pathLst>
              <a:path h="5318735" w="2307001">
                <a:moveTo>
                  <a:pt x="0" y="0"/>
                </a:moveTo>
                <a:lnTo>
                  <a:pt x="2307001" y="0"/>
                </a:lnTo>
                <a:lnTo>
                  <a:pt x="2307001" y="5318735"/>
                </a:lnTo>
                <a:lnTo>
                  <a:pt x="0" y="531873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-2700000">
            <a:off x="16410440" y="-1729205"/>
            <a:ext cx="2354777" cy="5508249"/>
          </a:xfrm>
          <a:custGeom>
            <a:avLst/>
            <a:gdLst/>
            <a:ahLst/>
            <a:cxnLst/>
            <a:rect r="r" b="b" t="t" l="l"/>
            <a:pathLst>
              <a:path h="5508249" w="2354777">
                <a:moveTo>
                  <a:pt x="2354777" y="0"/>
                </a:moveTo>
                <a:lnTo>
                  <a:pt x="0" y="0"/>
                </a:lnTo>
                <a:lnTo>
                  <a:pt x="0" y="5508250"/>
                </a:lnTo>
                <a:lnTo>
                  <a:pt x="2354777" y="5508250"/>
                </a:lnTo>
                <a:lnTo>
                  <a:pt x="2354777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389123">
            <a:off x="15804354" y="7800769"/>
            <a:ext cx="4175535" cy="4114800"/>
          </a:xfrm>
          <a:custGeom>
            <a:avLst/>
            <a:gdLst/>
            <a:ahLst/>
            <a:cxnLst/>
            <a:rect r="r" b="b" t="t" l="l"/>
            <a:pathLst>
              <a:path h="4114800" w="4175535">
                <a:moveTo>
                  <a:pt x="0" y="0"/>
                </a:moveTo>
                <a:lnTo>
                  <a:pt x="4175535" y="0"/>
                </a:lnTo>
                <a:lnTo>
                  <a:pt x="41755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5745675" y="1694845"/>
            <a:ext cx="6263181" cy="1753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59"/>
              </a:lnSpc>
              <a:spcBef>
                <a:spcPct val="0"/>
              </a:spcBef>
            </a:pPr>
            <a:r>
              <a:rPr lang="en-US" sz="10256">
                <a:solidFill>
                  <a:srgbClr val="000000"/>
                </a:solidFill>
                <a:latin typeface="Open Sans Bold"/>
              </a:rPr>
              <a:t>Language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342609" y="4115444"/>
            <a:ext cx="11387983" cy="3896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791655" indent="-395828" lvl="1">
              <a:lnSpc>
                <a:spcPts val="5133"/>
              </a:lnSpc>
              <a:buFont typeface="Arial"/>
              <a:buChar char="•"/>
            </a:pPr>
            <a:r>
              <a:rPr lang="en-US" sz="3666">
                <a:solidFill>
                  <a:srgbClr val="000000"/>
                </a:solidFill>
                <a:latin typeface="Open Sans Bold"/>
              </a:rPr>
              <a:t>    Automated Language Translation: Instant translation aids in learning new languages.</a:t>
            </a:r>
          </a:p>
          <a:p>
            <a:pPr algn="ctr">
              <a:lnSpc>
                <a:spcPts val="5133"/>
              </a:lnSpc>
            </a:pPr>
          </a:p>
          <a:p>
            <a:pPr algn="ctr" marL="791655" indent="-395828" lvl="1">
              <a:lnSpc>
                <a:spcPts val="5133"/>
              </a:lnSpc>
              <a:buFont typeface="Arial"/>
              <a:buChar char="•"/>
            </a:pPr>
            <a:r>
              <a:rPr lang="en-US" sz="3666">
                <a:solidFill>
                  <a:srgbClr val="000000"/>
                </a:solidFill>
                <a:latin typeface="Open Sans Bold"/>
              </a:rPr>
              <a:t>    Pronunciation and Grammar Checking: Real-time feedback on pronunciation and grammar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33" r="0" b="-3333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389032" y="2443653"/>
            <a:ext cx="14651685" cy="5604269"/>
          </a:xfrm>
          <a:custGeom>
            <a:avLst/>
            <a:gdLst/>
            <a:ahLst/>
            <a:cxnLst/>
            <a:rect r="r" b="b" t="t" l="l"/>
            <a:pathLst>
              <a:path h="5604269" w="14651685">
                <a:moveTo>
                  <a:pt x="14651685" y="0"/>
                </a:moveTo>
                <a:lnTo>
                  <a:pt x="0" y="0"/>
                </a:lnTo>
                <a:lnTo>
                  <a:pt x="0" y="5604269"/>
                </a:lnTo>
                <a:lnTo>
                  <a:pt x="14651685" y="5604269"/>
                </a:lnTo>
                <a:lnTo>
                  <a:pt x="1465168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860451" y="6395435"/>
            <a:ext cx="7179598" cy="5725729"/>
          </a:xfrm>
          <a:custGeom>
            <a:avLst/>
            <a:gdLst/>
            <a:ahLst/>
            <a:cxnLst/>
            <a:rect r="r" b="b" t="t" l="l"/>
            <a:pathLst>
              <a:path h="5725729" w="7179598">
                <a:moveTo>
                  <a:pt x="0" y="0"/>
                </a:moveTo>
                <a:lnTo>
                  <a:pt x="7179598" y="0"/>
                </a:lnTo>
                <a:lnTo>
                  <a:pt x="7179598" y="5725730"/>
                </a:lnTo>
                <a:lnTo>
                  <a:pt x="0" y="57257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-1927399" y="-3282076"/>
            <a:ext cx="7179598" cy="5725729"/>
          </a:xfrm>
          <a:custGeom>
            <a:avLst/>
            <a:gdLst/>
            <a:ahLst/>
            <a:cxnLst/>
            <a:rect r="r" b="b" t="t" l="l"/>
            <a:pathLst>
              <a:path h="5725729" w="7179598">
                <a:moveTo>
                  <a:pt x="7179598" y="0"/>
                </a:moveTo>
                <a:lnTo>
                  <a:pt x="0" y="0"/>
                </a:lnTo>
                <a:lnTo>
                  <a:pt x="0" y="5725729"/>
                </a:lnTo>
                <a:lnTo>
                  <a:pt x="7179598" y="5725729"/>
                </a:lnTo>
                <a:lnTo>
                  <a:pt x="7179598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85204" y="3027650"/>
            <a:ext cx="1515058" cy="1170383"/>
          </a:xfrm>
          <a:custGeom>
            <a:avLst/>
            <a:gdLst/>
            <a:ahLst/>
            <a:cxnLst/>
            <a:rect r="r" b="b" t="t" l="l"/>
            <a:pathLst>
              <a:path h="1170383" w="1515058">
                <a:moveTo>
                  <a:pt x="0" y="0"/>
                </a:moveTo>
                <a:lnTo>
                  <a:pt x="1515059" y="0"/>
                </a:lnTo>
                <a:lnTo>
                  <a:pt x="1515059" y="1170383"/>
                </a:lnTo>
                <a:lnTo>
                  <a:pt x="0" y="117038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45751" y="3469966"/>
            <a:ext cx="9738247" cy="3930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54"/>
              </a:lnSpc>
            </a:pPr>
            <a:r>
              <a:rPr lang="en-US" sz="7467">
                <a:solidFill>
                  <a:srgbClr val="018DAF"/>
                </a:solidFill>
                <a:latin typeface="Roboto Condensed Bold"/>
              </a:rPr>
              <a:t>HOW TEACHING DIFFERS IN AI-ENABLED CLASSROOMS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61252" y="1351733"/>
            <a:ext cx="7368876" cy="7516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60681" indent="-380341" lvl="1">
              <a:lnSpc>
                <a:spcPts val="4932"/>
              </a:lnSpc>
              <a:buFont typeface="Arial"/>
              <a:buChar char="•"/>
            </a:pPr>
            <a:r>
              <a:rPr lang="en-US" sz="3523">
                <a:solidFill>
                  <a:srgbClr val="FFFFFF"/>
                </a:solidFill>
                <a:latin typeface="Open Sans"/>
              </a:rPr>
              <a:t>C</a:t>
            </a:r>
            <a:r>
              <a:rPr lang="en-US" sz="3523">
                <a:solidFill>
                  <a:srgbClr val="FFFFFF"/>
                </a:solidFill>
                <a:latin typeface="Open Sans"/>
              </a:rPr>
              <a:t>ombines traditional and AI-based tools.</a:t>
            </a:r>
          </a:p>
          <a:p>
            <a:pPr algn="just">
              <a:lnSpc>
                <a:spcPts val="4932"/>
              </a:lnSpc>
            </a:pPr>
          </a:p>
          <a:p>
            <a:pPr algn="just" marL="760681" indent="-380341" lvl="1">
              <a:lnSpc>
                <a:spcPts val="4932"/>
              </a:lnSpc>
              <a:buFont typeface="Arial"/>
              <a:buChar char="•"/>
            </a:pPr>
            <a:r>
              <a:rPr lang="en-US" sz="3523">
                <a:solidFill>
                  <a:srgbClr val="FFFFFF"/>
                </a:solidFill>
                <a:latin typeface="Open Sans"/>
              </a:rPr>
              <a:t>Enhances student engagement.</a:t>
            </a:r>
          </a:p>
          <a:p>
            <a:pPr algn="just">
              <a:lnSpc>
                <a:spcPts val="4932"/>
              </a:lnSpc>
            </a:pPr>
          </a:p>
          <a:p>
            <a:pPr algn="just" marL="760681" indent="-380341" lvl="1">
              <a:lnSpc>
                <a:spcPts val="4932"/>
              </a:lnSpc>
              <a:buFont typeface="Arial"/>
              <a:buChar char="•"/>
            </a:pPr>
            <a:r>
              <a:rPr lang="en-US" sz="3523">
                <a:solidFill>
                  <a:srgbClr val="FFFFFF"/>
                </a:solidFill>
                <a:latin typeface="Open Sans"/>
              </a:rPr>
              <a:t>Real-time monitoring of student performance.</a:t>
            </a:r>
          </a:p>
          <a:p>
            <a:pPr algn="just">
              <a:lnSpc>
                <a:spcPts val="4932"/>
              </a:lnSpc>
            </a:pPr>
          </a:p>
          <a:p>
            <a:pPr algn="just" marL="760681" indent="-380341" lvl="1">
              <a:lnSpc>
                <a:spcPts val="4932"/>
              </a:lnSpc>
              <a:buFont typeface="Arial"/>
              <a:buChar char="•"/>
            </a:pPr>
            <a:r>
              <a:rPr lang="en-US" sz="3523">
                <a:solidFill>
                  <a:srgbClr val="FFFFFF"/>
                </a:solidFill>
                <a:latin typeface="Open Sans"/>
              </a:rPr>
              <a:t>Automates grading for efficiency.</a:t>
            </a:r>
          </a:p>
          <a:p>
            <a:pPr algn="just">
              <a:lnSpc>
                <a:spcPts val="4932"/>
              </a:lnSpc>
            </a:pPr>
          </a:p>
          <a:p>
            <a:pPr algn="just">
              <a:lnSpc>
                <a:spcPts val="4932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16666" t="0" r="-16666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856700" y="4610164"/>
            <a:ext cx="8331820" cy="8331820"/>
          </a:xfrm>
          <a:custGeom>
            <a:avLst/>
            <a:gdLst/>
            <a:ahLst/>
            <a:cxnLst/>
            <a:rect r="r" b="b" t="t" l="l"/>
            <a:pathLst>
              <a:path h="8331820" w="8331820">
                <a:moveTo>
                  <a:pt x="0" y="0"/>
                </a:moveTo>
                <a:lnTo>
                  <a:pt x="8331820" y="0"/>
                </a:lnTo>
                <a:lnTo>
                  <a:pt x="8331820" y="8331820"/>
                </a:lnTo>
                <a:lnTo>
                  <a:pt x="0" y="83318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784406" y="2653594"/>
            <a:ext cx="6680831" cy="9997422"/>
          </a:xfrm>
          <a:custGeom>
            <a:avLst/>
            <a:gdLst/>
            <a:ahLst/>
            <a:cxnLst/>
            <a:rect r="r" b="b" t="t" l="l"/>
            <a:pathLst>
              <a:path h="9997422" w="6680831">
                <a:moveTo>
                  <a:pt x="0" y="0"/>
                </a:moveTo>
                <a:lnTo>
                  <a:pt x="6680831" y="0"/>
                </a:lnTo>
                <a:lnTo>
                  <a:pt x="6680831" y="9997422"/>
                </a:lnTo>
                <a:lnTo>
                  <a:pt x="0" y="99974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23829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400000">
            <a:off x="-2693579" y="4918017"/>
            <a:ext cx="6203798" cy="1240760"/>
          </a:xfrm>
          <a:custGeom>
            <a:avLst/>
            <a:gdLst/>
            <a:ahLst/>
            <a:cxnLst/>
            <a:rect r="r" b="b" t="t" l="l"/>
            <a:pathLst>
              <a:path h="1240760" w="6203798">
                <a:moveTo>
                  <a:pt x="0" y="0"/>
                </a:moveTo>
                <a:lnTo>
                  <a:pt x="6203798" y="0"/>
                </a:lnTo>
                <a:lnTo>
                  <a:pt x="6203798" y="1240760"/>
                </a:lnTo>
                <a:lnTo>
                  <a:pt x="0" y="12407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6" id="6"/>
          <p:cNvSpPr/>
          <p:nvPr/>
        </p:nvSpPr>
        <p:spPr>
          <a:xfrm>
            <a:off x="1028712" y="1868095"/>
            <a:ext cx="16149795" cy="10365"/>
          </a:xfrm>
          <a:prstGeom prst="line">
            <a:avLst/>
          </a:prstGeom>
          <a:ln cap="flat" w="38100">
            <a:solidFill>
              <a:srgbClr val="3986A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true" flipV="false" rot="0">
            <a:off x="6196028" y="3017190"/>
            <a:ext cx="12091972" cy="6197136"/>
          </a:xfrm>
          <a:custGeom>
            <a:avLst/>
            <a:gdLst/>
            <a:ahLst/>
            <a:cxnLst/>
            <a:rect r="r" b="b" t="t" l="l"/>
            <a:pathLst>
              <a:path h="6197136" w="12091972">
                <a:moveTo>
                  <a:pt x="12091972" y="0"/>
                </a:moveTo>
                <a:lnTo>
                  <a:pt x="0" y="0"/>
                </a:lnTo>
                <a:lnTo>
                  <a:pt x="0" y="6197136"/>
                </a:lnTo>
                <a:lnTo>
                  <a:pt x="12091972" y="6197136"/>
                </a:lnTo>
                <a:lnTo>
                  <a:pt x="12091972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704244" y="4436706"/>
            <a:ext cx="11583756" cy="31661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129"/>
              </a:lnSpc>
              <a:spcBef>
                <a:spcPct val="0"/>
              </a:spcBef>
            </a:pPr>
            <a:r>
              <a:rPr lang="en-US" sz="5806">
                <a:solidFill>
                  <a:srgbClr val="FFFFFF"/>
                </a:solidFill>
                <a:latin typeface="Aurora"/>
              </a:rPr>
              <a:t>REAL-WORLD EMBRACE OF AI IN EDUCATION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103610" y="993390"/>
            <a:ext cx="1562412" cy="332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TT Supermolot Neue Expanded"/>
              </a:rPr>
              <a:t>FUTURE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702880" y="993390"/>
            <a:ext cx="2297197" cy="332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TT Supermolot Neue Expanded"/>
              </a:rPr>
              <a:t>TECHNOLOGY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962103" y="993390"/>
            <a:ext cx="2297197" cy="332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TT Supermolot Neue Expanded"/>
              </a:rPr>
              <a:t>ROBOTS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859535"/>
            <a:ext cx="6807459" cy="7424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181"/>
              </a:lnSpc>
            </a:pPr>
          </a:p>
          <a:p>
            <a:pPr algn="just" marL="644818" indent="-322409" lvl="1">
              <a:lnSpc>
                <a:spcPts val="4181"/>
              </a:lnSpc>
              <a:buFont typeface="Arial"/>
              <a:buChar char="•"/>
            </a:pPr>
            <a:r>
              <a:rPr lang="en-US" sz="2986">
                <a:solidFill>
                  <a:srgbClr val="FFFFFF"/>
                </a:solidFill>
                <a:latin typeface="Open Sans Bold"/>
              </a:rPr>
              <a:t>Squ</a:t>
            </a:r>
            <a:r>
              <a:rPr lang="en-US" sz="2986">
                <a:solidFill>
                  <a:srgbClr val="FFFFFF"/>
                </a:solidFill>
                <a:latin typeface="Open Sans Bold"/>
              </a:rPr>
              <a:t>irrel AI: An AI-driven personalized learning platform that adapts to each student's needs.</a:t>
            </a:r>
          </a:p>
          <a:p>
            <a:pPr algn="just">
              <a:lnSpc>
                <a:spcPts val="4181"/>
              </a:lnSpc>
            </a:pPr>
          </a:p>
          <a:p>
            <a:pPr algn="just" marL="644818" indent="-322409" lvl="1">
              <a:lnSpc>
                <a:spcPts val="4181"/>
              </a:lnSpc>
              <a:buFont typeface="Arial"/>
              <a:buChar char="•"/>
            </a:pPr>
            <a:r>
              <a:rPr lang="en-US" sz="2986">
                <a:solidFill>
                  <a:srgbClr val="FFFFFF"/>
                </a:solidFill>
                <a:latin typeface="Open Sans Bold"/>
              </a:rPr>
              <a:t>Qu</a:t>
            </a:r>
            <a:r>
              <a:rPr lang="en-US" sz="2986">
                <a:solidFill>
                  <a:srgbClr val="FFFFFF"/>
                </a:solidFill>
                <a:latin typeface="Open Sans Bold"/>
              </a:rPr>
              <a:t>erium: Provides step-by-step tutoring help for complex subjects like Math and Science.</a:t>
            </a:r>
          </a:p>
          <a:p>
            <a:pPr algn="just">
              <a:lnSpc>
                <a:spcPts val="4181"/>
              </a:lnSpc>
            </a:pPr>
          </a:p>
          <a:p>
            <a:pPr algn="just" marL="644818" indent="-322409" lvl="1">
              <a:lnSpc>
                <a:spcPts val="4181"/>
              </a:lnSpc>
              <a:buFont typeface="Arial"/>
              <a:buChar char="•"/>
            </a:pPr>
            <a:r>
              <a:rPr lang="en-US" sz="2986">
                <a:solidFill>
                  <a:srgbClr val="FFFFFF"/>
                </a:solidFill>
                <a:latin typeface="Open Sans Bold"/>
              </a:rPr>
              <a:t>Thi</a:t>
            </a:r>
            <a:r>
              <a:rPr lang="en-US" sz="2986">
                <a:solidFill>
                  <a:srgbClr val="FFFFFF"/>
                </a:solidFill>
                <a:latin typeface="Open Sans Bold"/>
              </a:rPr>
              <a:t>nkster Math: Offers personalized math tutoring with real-time feedback.</a:t>
            </a:r>
          </a:p>
          <a:p>
            <a:pPr algn="just">
              <a:lnSpc>
                <a:spcPts val="4181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1510687" y="2859535"/>
            <a:ext cx="6393734" cy="7458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0"/>
              </a:lnSpc>
            </a:pPr>
          </a:p>
          <a:p>
            <a:pPr algn="just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Open Sans Bold"/>
              </a:rPr>
              <a:t>Countries: Places like the USA, China, and Singapore are pioneering the integration of AI in education.</a:t>
            </a:r>
          </a:p>
          <a:p>
            <a:pPr algn="just">
              <a:lnSpc>
                <a:spcPts val="4200"/>
              </a:lnSpc>
            </a:pPr>
          </a:p>
          <a:p>
            <a:pPr algn="just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Open Sans Bold"/>
              </a:rPr>
              <a:t>Schools: Progressive schools worldwide are adopting AI to enhance teaching and learning experiences, with notable implementations in personalized learning and administrative automation.</a:t>
            </a:r>
          </a:p>
          <a:p>
            <a:pPr algn="just">
              <a:lnSpc>
                <a:spcPts val="420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225815" y="657023"/>
            <a:ext cx="6355829" cy="22596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55"/>
              </a:lnSpc>
              <a:spcBef>
                <a:spcPct val="0"/>
              </a:spcBef>
            </a:pPr>
            <a:r>
              <a:rPr lang="en-US" sz="6468">
                <a:solidFill>
                  <a:srgbClr val="FFFFFF"/>
                </a:solidFill>
                <a:latin typeface="Open Sans Bold"/>
              </a:rPr>
              <a:t>AI Applications </a:t>
            </a:r>
          </a:p>
          <a:p>
            <a:pPr algn="ctr">
              <a:lnSpc>
                <a:spcPts val="9055"/>
              </a:lnSpc>
              <a:spcBef>
                <a:spcPct val="0"/>
              </a:spcBef>
            </a:pPr>
            <a:r>
              <a:rPr lang="en-US" sz="6468">
                <a:solidFill>
                  <a:srgbClr val="FFFFFF"/>
                </a:solidFill>
                <a:latin typeface="Open Sans Bold"/>
              </a:rPr>
              <a:t>in Classrooms: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201434" y="904875"/>
            <a:ext cx="7012241" cy="22596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55"/>
              </a:lnSpc>
              <a:spcBef>
                <a:spcPct val="0"/>
              </a:spcBef>
            </a:pPr>
            <a:r>
              <a:rPr lang="en-US" sz="6468">
                <a:solidFill>
                  <a:srgbClr val="FFFFFF"/>
                </a:solidFill>
                <a:latin typeface="Open Sans Bold"/>
              </a:rPr>
              <a:t>Adoption Across Geographies: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2888" r="0" b="-12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77294" y="723422"/>
            <a:ext cx="9657676" cy="8840156"/>
            <a:chOff x="0" y="0"/>
            <a:chExt cx="2543586" cy="232827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543586" cy="2328272"/>
            </a:xfrm>
            <a:custGeom>
              <a:avLst/>
              <a:gdLst/>
              <a:ahLst/>
              <a:cxnLst/>
              <a:rect r="r" b="b" t="t" l="l"/>
              <a:pathLst>
                <a:path h="2328272" w="2543586">
                  <a:moveTo>
                    <a:pt x="47296" y="0"/>
                  </a:moveTo>
                  <a:lnTo>
                    <a:pt x="2496289" y="0"/>
                  </a:lnTo>
                  <a:cubicBezTo>
                    <a:pt x="2522410" y="0"/>
                    <a:pt x="2543586" y="21175"/>
                    <a:pt x="2543586" y="47296"/>
                  </a:cubicBezTo>
                  <a:lnTo>
                    <a:pt x="2543586" y="2280975"/>
                  </a:lnTo>
                  <a:cubicBezTo>
                    <a:pt x="2543586" y="2293519"/>
                    <a:pt x="2538603" y="2305549"/>
                    <a:pt x="2529733" y="2314419"/>
                  </a:cubicBezTo>
                  <a:cubicBezTo>
                    <a:pt x="2520863" y="2323289"/>
                    <a:pt x="2508833" y="2328272"/>
                    <a:pt x="2496289" y="2328272"/>
                  </a:cubicBezTo>
                  <a:lnTo>
                    <a:pt x="47296" y="2328272"/>
                  </a:lnTo>
                  <a:cubicBezTo>
                    <a:pt x="34753" y="2328272"/>
                    <a:pt x="22723" y="2323289"/>
                    <a:pt x="13853" y="2314419"/>
                  </a:cubicBezTo>
                  <a:cubicBezTo>
                    <a:pt x="4983" y="2305549"/>
                    <a:pt x="0" y="2293519"/>
                    <a:pt x="0" y="2280975"/>
                  </a:cubicBezTo>
                  <a:lnTo>
                    <a:pt x="0" y="47296"/>
                  </a:lnTo>
                  <a:cubicBezTo>
                    <a:pt x="0" y="34753"/>
                    <a:pt x="4983" y="22723"/>
                    <a:pt x="13853" y="13853"/>
                  </a:cubicBezTo>
                  <a:cubicBezTo>
                    <a:pt x="22723" y="4983"/>
                    <a:pt x="34753" y="0"/>
                    <a:pt x="4729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4FB6E8">
                    <a:alpha val="100000"/>
                  </a:srgbClr>
                </a:gs>
                <a:gs pos="50000">
                  <a:srgbClr val="2B69B4">
                    <a:alpha val="100000"/>
                  </a:srgbClr>
                </a:gs>
                <a:gs pos="100000">
                  <a:srgbClr val="1C5396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0"/>
              <a:ext cx="2543586" cy="24235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06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true" flipV="true" rot="0">
            <a:off x="16912939" y="4158590"/>
            <a:ext cx="1507101" cy="1969820"/>
          </a:xfrm>
          <a:custGeom>
            <a:avLst/>
            <a:gdLst/>
            <a:ahLst/>
            <a:cxnLst/>
            <a:rect r="r" b="b" t="t" l="l"/>
            <a:pathLst>
              <a:path h="1969820" w="1507101">
                <a:moveTo>
                  <a:pt x="1507101" y="1969820"/>
                </a:moveTo>
                <a:lnTo>
                  <a:pt x="0" y="1969820"/>
                </a:lnTo>
                <a:lnTo>
                  <a:pt x="0" y="0"/>
                </a:lnTo>
                <a:lnTo>
                  <a:pt x="1507101" y="0"/>
                </a:lnTo>
                <a:lnTo>
                  <a:pt x="1507101" y="1969820"/>
                </a:lnTo>
                <a:close/>
              </a:path>
            </a:pathLst>
          </a:custGeom>
          <a:blipFill>
            <a:blip r:embed="rId3"/>
            <a:stretch>
              <a:fillRect l="-321036" t="0" r="0" b="-144015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383173" y="292042"/>
            <a:ext cx="3280331" cy="3284437"/>
          </a:xfrm>
          <a:custGeom>
            <a:avLst/>
            <a:gdLst/>
            <a:ahLst/>
            <a:cxnLst/>
            <a:rect r="r" b="b" t="t" l="l"/>
            <a:pathLst>
              <a:path h="3284437" w="3280331">
                <a:moveTo>
                  <a:pt x="0" y="0"/>
                </a:moveTo>
                <a:lnTo>
                  <a:pt x="3280331" y="0"/>
                </a:lnTo>
                <a:lnTo>
                  <a:pt x="3280331" y="3284437"/>
                </a:lnTo>
                <a:lnTo>
                  <a:pt x="0" y="32844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274112" y="7003875"/>
            <a:ext cx="1302812" cy="2254425"/>
          </a:xfrm>
          <a:custGeom>
            <a:avLst/>
            <a:gdLst/>
            <a:ahLst/>
            <a:cxnLst/>
            <a:rect r="r" b="b" t="t" l="l"/>
            <a:pathLst>
              <a:path h="2254425" w="1302812">
                <a:moveTo>
                  <a:pt x="0" y="0"/>
                </a:moveTo>
                <a:lnTo>
                  <a:pt x="1302812" y="0"/>
                </a:lnTo>
                <a:lnTo>
                  <a:pt x="1302812" y="2254425"/>
                </a:lnTo>
                <a:lnTo>
                  <a:pt x="0" y="22544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36784" t="-125652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023338" y="3794862"/>
            <a:ext cx="8721363" cy="6660941"/>
          </a:xfrm>
          <a:custGeom>
            <a:avLst/>
            <a:gdLst/>
            <a:ahLst/>
            <a:cxnLst/>
            <a:rect r="r" b="b" t="t" l="l"/>
            <a:pathLst>
              <a:path h="6660941" w="8721363">
                <a:moveTo>
                  <a:pt x="0" y="0"/>
                </a:moveTo>
                <a:lnTo>
                  <a:pt x="8721364" y="0"/>
                </a:lnTo>
                <a:lnTo>
                  <a:pt x="8721364" y="6660941"/>
                </a:lnTo>
                <a:lnTo>
                  <a:pt x="0" y="66609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817996">
            <a:off x="1654652" y="850742"/>
            <a:ext cx="1774262" cy="2167038"/>
          </a:xfrm>
          <a:custGeom>
            <a:avLst/>
            <a:gdLst/>
            <a:ahLst/>
            <a:cxnLst/>
            <a:rect r="r" b="b" t="t" l="l"/>
            <a:pathLst>
              <a:path h="2167038" w="1774262">
                <a:moveTo>
                  <a:pt x="0" y="0"/>
                </a:moveTo>
                <a:lnTo>
                  <a:pt x="1774263" y="0"/>
                </a:lnTo>
                <a:lnTo>
                  <a:pt x="1774263" y="2167038"/>
                </a:lnTo>
                <a:lnTo>
                  <a:pt x="0" y="21670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2819933">
            <a:off x="4462848" y="12115"/>
            <a:ext cx="1774262" cy="2167038"/>
          </a:xfrm>
          <a:custGeom>
            <a:avLst/>
            <a:gdLst/>
            <a:ahLst/>
            <a:cxnLst/>
            <a:rect r="r" b="b" t="t" l="l"/>
            <a:pathLst>
              <a:path h="2167038" w="1774262">
                <a:moveTo>
                  <a:pt x="0" y="0"/>
                </a:moveTo>
                <a:lnTo>
                  <a:pt x="1774262" y="0"/>
                </a:lnTo>
                <a:lnTo>
                  <a:pt x="1774262" y="2167038"/>
                </a:lnTo>
                <a:lnTo>
                  <a:pt x="0" y="21670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756075" y="358132"/>
            <a:ext cx="4503225" cy="3152257"/>
          </a:xfrm>
          <a:custGeom>
            <a:avLst/>
            <a:gdLst/>
            <a:ahLst/>
            <a:cxnLst/>
            <a:rect r="r" b="b" t="t" l="l"/>
            <a:pathLst>
              <a:path h="3152257" w="4503225">
                <a:moveTo>
                  <a:pt x="0" y="0"/>
                </a:moveTo>
                <a:lnTo>
                  <a:pt x="4503225" y="0"/>
                </a:lnTo>
                <a:lnTo>
                  <a:pt x="4503225" y="3152257"/>
                </a:lnTo>
                <a:lnTo>
                  <a:pt x="0" y="315225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424255" y="3056146"/>
            <a:ext cx="8203528" cy="59882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972"/>
              </a:lnSpc>
            </a:pPr>
            <a:r>
              <a:rPr lang="en-US" sz="8551">
                <a:solidFill>
                  <a:srgbClr val="FFFFFF"/>
                </a:solidFill>
                <a:latin typeface="Montserrat Classic Bold"/>
              </a:rPr>
              <a:t>Navigating Challenges in AI-Enabled Education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4" t="0" r="-2204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7574724">
            <a:off x="13667134" y="-2952812"/>
            <a:ext cx="4930096" cy="11163901"/>
            <a:chOff x="0" y="0"/>
            <a:chExt cx="660400" cy="149543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60400" cy="1495435"/>
            </a:xfrm>
            <a:custGeom>
              <a:avLst/>
              <a:gdLst/>
              <a:ahLst/>
              <a:cxnLst/>
              <a:rect r="r" b="b" t="t" l="l"/>
              <a:pathLst>
                <a:path h="1495435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43665"/>
                  </a:cubicBezTo>
                  <a:lnTo>
                    <a:pt x="660400" y="1495435"/>
                  </a:lnTo>
                  <a:lnTo>
                    <a:pt x="0" y="1495435"/>
                  </a:lnTo>
                  <a:lnTo>
                    <a:pt x="0" y="34452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5D73C6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88900"/>
              <a:ext cx="660400" cy="14065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0433215" y="1494884"/>
            <a:ext cx="6826085" cy="6578640"/>
          </a:xfrm>
          <a:custGeom>
            <a:avLst/>
            <a:gdLst/>
            <a:ahLst/>
            <a:cxnLst/>
            <a:rect r="r" b="b" t="t" l="l"/>
            <a:pathLst>
              <a:path h="6578640" w="6826085">
                <a:moveTo>
                  <a:pt x="0" y="0"/>
                </a:moveTo>
                <a:lnTo>
                  <a:pt x="6826085" y="0"/>
                </a:lnTo>
                <a:lnTo>
                  <a:pt x="6826085" y="6578640"/>
                </a:lnTo>
                <a:lnTo>
                  <a:pt x="0" y="65786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42381" y="3528730"/>
            <a:ext cx="7146567" cy="2510946"/>
          </a:xfrm>
          <a:custGeom>
            <a:avLst/>
            <a:gdLst/>
            <a:ahLst/>
            <a:cxnLst/>
            <a:rect r="r" b="b" t="t" l="l"/>
            <a:pathLst>
              <a:path h="2510946" w="7146567">
                <a:moveTo>
                  <a:pt x="0" y="0"/>
                </a:moveTo>
                <a:lnTo>
                  <a:pt x="7146567" y="0"/>
                </a:lnTo>
                <a:lnTo>
                  <a:pt x="7146567" y="2510947"/>
                </a:lnTo>
                <a:lnTo>
                  <a:pt x="0" y="25109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885" t="-81936" r="-37083" b="-76519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96385" y="1304384"/>
            <a:ext cx="3025616" cy="1708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FFFFFF"/>
                </a:solidFill>
                <a:latin typeface="Open Sans Bold"/>
              </a:rPr>
              <a:t>Data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96385" y="5849177"/>
            <a:ext cx="6238558" cy="1708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FFFFFF"/>
                </a:solidFill>
                <a:latin typeface="Open Sans Bold"/>
              </a:rPr>
              <a:t>Concerns: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4" t="0" r="-2204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400000">
            <a:off x="9182260" y="514350"/>
            <a:ext cx="8953179" cy="9258300"/>
            <a:chOff x="0" y="0"/>
            <a:chExt cx="660400" cy="68290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60400" cy="682906"/>
            </a:xfrm>
            <a:custGeom>
              <a:avLst/>
              <a:gdLst/>
              <a:ahLst/>
              <a:cxnLst/>
              <a:rect r="r" b="b" t="t" l="l"/>
              <a:pathLst>
                <a:path h="682906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5617"/>
                  </a:cubicBezTo>
                  <a:lnTo>
                    <a:pt x="660400" y="682906"/>
                  </a:lnTo>
                  <a:lnTo>
                    <a:pt x="0" y="682906"/>
                  </a:lnTo>
                  <a:lnTo>
                    <a:pt x="0" y="325882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5D73C6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79375"/>
              <a:ext cx="660400" cy="6035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9666454" y="1470172"/>
            <a:ext cx="9140473" cy="7346655"/>
          </a:xfrm>
          <a:custGeom>
            <a:avLst/>
            <a:gdLst/>
            <a:ahLst/>
            <a:cxnLst/>
            <a:rect r="r" b="b" t="t" l="l"/>
            <a:pathLst>
              <a:path h="7346655" w="9140473">
                <a:moveTo>
                  <a:pt x="0" y="0"/>
                </a:moveTo>
                <a:lnTo>
                  <a:pt x="9140473" y="0"/>
                </a:lnTo>
                <a:lnTo>
                  <a:pt x="9140473" y="7346656"/>
                </a:lnTo>
                <a:lnTo>
                  <a:pt x="0" y="73466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1690814">
            <a:off x="8468547" y="302941"/>
            <a:ext cx="2008260" cy="2889583"/>
          </a:xfrm>
          <a:custGeom>
            <a:avLst/>
            <a:gdLst/>
            <a:ahLst/>
            <a:cxnLst/>
            <a:rect r="r" b="b" t="t" l="l"/>
            <a:pathLst>
              <a:path h="2889583" w="2008260">
                <a:moveTo>
                  <a:pt x="0" y="0"/>
                </a:moveTo>
                <a:lnTo>
                  <a:pt x="2008260" y="0"/>
                </a:lnTo>
                <a:lnTo>
                  <a:pt x="2008260" y="2889583"/>
                </a:lnTo>
                <a:lnTo>
                  <a:pt x="0" y="28895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560195" y="7591856"/>
            <a:ext cx="1727805" cy="2486050"/>
          </a:xfrm>
          <a:custGeom>
            <a:avLst/>
            <a:gdLst/>
            <a:ahLst/>
            <a:cxnLst/>
            <a:rect r="r" b="b" t="t" l="l"/>
            <a:pathLst>
              <a:path h="2486050" w="1727805">
                <a:moveTo>
                  <a:pt x="0" y="0"/>
                </a:moveTo>
                <a:lnTo>
                  <a:pt x="1727805" y="0"/>
                </a:lnTo>
                <a:lnTo>
                  <a:pt x="1727805" y="2486050"/>
                </a:lnTo>
                <a:lnTo>
                  <a:pt x="0" y="24860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76596" y="0"/>
            <a:ext cx="7628676" cy="5143500"/>
            <a:chOff x="0" y="0"/>
            <a:chExt cx="10171568" cy="6858000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535418" y="-114300"/>
              <a:ext cx="9100731" cy="12655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8015"/>
                </a:lnSpc>
                <a:spcBef>
                  <a:spcPct val="0"/>
                </a:spcBef>
              </a:pPr>
              <a:r>
                <a:rPr lang="en-US" sz="5725">
                  <a:solidFill>
                    <a:srgbClr val="E2E0E1"/>
                  </a:solidFill>
                  <a:latin typeface="RoxboroughCF Bold"/>
                </a:rPr>
                <a:t>Privacy Concerns: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1532693"/>
              <a:ext cx="10171568" cy="53253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613239" indent="-306619" lvl="1">
                <a:lnSpc>
                  <a:spcPts val="3976"/>
                </a:lnSpc>
                <a:buFont typeface="Arial"/>
                <a:buChar char="•"/>
              </a:pPr>
              <a:r>
                <a:rPr lang="en-US" sz="2840">
                  <a:solidFill>
                    <a:srgbClr val="E2E0E1"/>
                  </a:solidFill>
                  <a:latin typeface="Poppins"/>
                </a:rPr>
                <a:t>Data Security: Ensuring the security and confidentiality of student and staff data in AI systems.</a:t>
              </a:r>
            </a:p>
            <a:p>
              <a:pPr marL="613239" indent="-306619" lvl="1">
                <a:lnSpc>
                  <a:spcPts val="3976"/>
                </a:lnSpc>
                <a:buFont typeface="Arial"/>
                <a:buChar char="•"/>
              </a:pPr>
              <a:r>
                <a:rPr lang="en-US" sz="2840">
                  <a:solidFill>
                    <a:srgbClr val="E2E0E1"/>
                  </a:solidFill>
                  <a:latin typeface="Poppins"/>
                </a:rPr>
                <a:t>Consent and Transparency: Obtaining consent and maintaining transparency about data collection and usage.</a:t>
              </a:r>
            </a:p>
            <a:p>
              <a:pPr>
                <a:lnSpc>
                  <a:spcPts val="3976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276596" y="4896712"/>
            <a:ext cx="7994705" cy="5390288"/>
            <a:chOff x="0" y="0"/>
            <a:chExt cx="10659606" cy="7187051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561108" y="-123825"/>
              <a:ext cx="9537390" cy="133032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8399"/>
                </a:lnSpc>
                <a:spcBef>
                  <a:spcPct val="0"/>
                </a:spcBef>
              </a:pPr>
              <a:r>
                <a:rPr lang="en-US" sz="5999">
                  <a:solidFill>
                    <a:srgbClr val="E2E0E1"/>
                  </a:solidFill>
                  <a:latin typeface="RoxboroughCF Bold"/>
                </a:rPr>
                <a:t>Cost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1619871"/>
              <a:ext cx="10659606" cy="55671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642662" indent="-321331" lvl="1">
                <a:lnSpc>
                  <a:spcPts val="4167"/>
                </a:lnSpc>
                <a:buFont typeface="Arial"/>
                <a:buChar char="•"/>
              </a:pPr>
              <a:r>
                <a:rPr lang="en-US" sz="2976">
                  <a:solidFill>
                    <a:srgbClr val="E2E0E1"/>
                  </a:solidFill>
                  <a:latin typeface="Poppins"/>
                </a:rPr>
                <a:t>Infrastructure Investment: Significant investment required to set up and maintain AI infrastructure.</a:t>
              </a:r>
            </a:p>
            <a:p>
              <a:pPr>
                <a:lnSpc>
                  <a:spcPts val="4167"/>
                </a:lnSpc>
              </a:pPr>
            </a:p>
            <a:p>
              <a:pPr marL="642662" indent="-321331" lvl="1">
                <a:lnSpc>
                  <a:spcPts val="4167"/>
                </a:lnSpc>
                <a:buFont typeface="Arial"/>
                <a:buChar char="•"/>
              </a:pPr>
              <a:r>
                <a:rPr lang="en-US" sz="2976">
                  <a:solidFill>
                    <a:srgbClr val="E2E0E1"/>
                  </a:solidFill>
                  <a:latin typeface="Poppins"/>
                </a:rPr>
                <a:t>Cost-Benefit Analysis: Evaluating the long-term benefits against the initial and ongoing costs.</a:t>
              </a:r>
            </a:p>
            <a:p>
              <a:pPr>
                <a:lnSpc>
                  <a:spcPts val="4167"/>
                </a:lnSpc>
              </a:pP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551151" y="4444616"/>
            <a:ext cx="5211025" cy="4813684"/>
          </a:xfrm>
          <a:custGeom>
            <a:avLst/>
            <a:gdLst/>
            <a:ahLst/>
            <a:cxnLst/>
            <a:rect r="r" b="b" t="t" l="l"/>
            <a:pathLst>
              <a:path h="4813684" w="5211025">
                <a:moveTo>
                  <a:pt x="0" y="0"/>
                </a:moveTo>
                <a:lnTo>
                  <a:pt x="5211025" y="0"/>
                </a:lnTo>
                <a:lnTo>
                  <a:pt x="5211025" y="4813684"/>
                </a:lnTo>
                <a:lnTo>
                  <a:pt x="0" y="48136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27675" y="125078"/>
            <a:ext cx="11923476" cy="9898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535"/>
              </a:lnSpc>
              <a:spcBef>
                <a:spcPct val="0"/>
              </a:spcBef>
            </a:pPr>
            <a:r>
              <a:rPr lang="en-US" sz="4668">
                <a:solidFill>
                  <a:srgbClr val="FFFFFF"/>
                </a:solidFill>
                <a:latin typeface="Open Sans Bold"/>
              </a:rPr>
              <a:t>    Upcoming AI Technologies in Education:</a:t>
            </a:r>
          </a:p>
          <a:p>
            <a:pPr>
              <a:lnSpc>
                <a:spcPts val="3267"/>
              </a:lnSpc>
              <a:spcBef>
                <a:spcPct val="0"/>
              </a:spcBef>
            </a:pPr>
          </a:p>
          <a:p>
            <a:pPr marL="503943" indent="-251971" lvl="1">
              <a:lnSpc>
                <a:spcPts val="3267"/>
              </a:lnSpc>
              <a:buFont typeface="Arial"/>
              <a:buChar char="•"/>
            </a:pPr>
            <a:r>
              <a:rPr lang="en-US" sz="2334">
                <a:solidFill>
                  <a:srgbClr val="FFFFFF"/>
                </a:solidFill>
                <a:latin typeface="Open Sans Bold"/>
              </a:rPr>
              <a:t>        Advanced Personalization: Further tailoring of learning experiences to individual needs and preferences.</a:t>
            </a:r>
          </a:p>
          <a:p>
            <a:pPr>
              <a:lnSpc>
                <a:spcPts val="3267"/>
              </a:lnSpc>
            </a:pPr>
          </a:p>
          <a:p>
            <a:pPr marL="503943" indent="-251971" lvl="1">
              <a:lnSpc>
                <a:spcPts val="3267"/>
              </a:lnSpc>
              <a:buFont typeface="Arial"/>
              <a:buChar char="•"/>
            </a:pPr>
            <a:r>
              <a:rPr lang="en-US" sz="2334">
                <a:solidFill>
                  <a:srgbClr val="FFFFFF"/>
                </a:solidFill>
                <a:latin typeface="Open Sans Bold"/>
              </a:rPr>
              <a:t>        Voice Recognition Systems: Enhancing interaction and engagement in the classroom through voice-activated systems.</a:t>
            </a:r>
          </a:p>
          <a:p>
            <a:pPr>
              <a:lnSpc>
                <a:spcPts val="6535"/>
              </a:lnSpc>
              <a:spcBef>
                <a:spcPct val="0"/>
              </a:spcBef>
            </a:pPr>
          </a:p>
          <a:p>
            <a:pPr>
              <a:lnSpc>
                <a:spcPts val="6535"/>
              </a:lnSpc>
              <a:spcBef>
                <a:spcPct val="0"/>
              </a:spcBef>
            </a:pPr>
            <a:r>
              <a:rPr lang="en-US" sz="4668">
                <a:solidFill>
                  <a:srgbClr val="FFFFFF"/>
                </a:solidFill>
                <a:latin typeface="Open Sans Bold"/>
              </a:rPr>
              <a:t>    Potential Impact on Educational Equity and Accessibility:</a:t>
            </a:r>
          </a:p>
          <a:p>
            <a:pPr>
              <a:lnSpc>
                <a:spcPts val="3267"/>
              </a:lnSpc>
            </a:pPr>
          </a:p>
          <a:p>
            <a:pPr marL="503943" indent="-251971" lvl="1">
              <a:lnSpc>
                <a:spcPts val="3267"/>
              </a:lnSpc>
              <a:buFont typeface="Arial"/>
              <a:buChar char="•"/>
            </a:pPr>
            <a:r>
              <a:rPr lang="en-US" sz="2334">
                <a:solidFill>
                  <a:srgbClr val="FFFFFF"/>
                </a:solidFill>
                <a:latin typeface="Open Sans Bold"/>
              </a:rPr>
              <a:t>        Bridging Educational Gaps: AI could help bridge educational gaps by providing personalized learning opportunities to students irrespective of geographical and socio-economic barriers.</a:t>
            </a:r>
          </a:p>
          <a:p>
            <a:pPr>
              <a:lnSpc>
                <a:spcPts val="3267"/>
              </a:lnSpc>
            </a:pPr>
          </a:p>
          <a:p>
            <a:pPr marL="503943" indent="-251971" lvl="1">
              <a:lnSpc>
                <a:spcPts val="3267"/>
              </a:lnSpc>
              <a:buFont typeface="Arial"/>
              <a:buChar char="•"/>
            </a:pPr>
            <a:r>
              <a:rPr lang="en-US" sz="2334">
                <a:solidFill>
                  <a:srgbClr val="FFFFFF"/>
                </a:solidFill>
                <a:latin typeface="Open Sans Bold"/>
              </a:rPr>
              <a:t>        Enhanced Accessibility: AI can make education more accessible through speech recognition, language translation, and other assistive technologies for differently-abled students.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2" r="0" b="-7573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043795" y="895350"/>
            <a:ext cx="11823815" cy="1149694"/>
            <a:chOff x="0" y="0"/>
            <a:chExt cx="3660775" cy="35595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48260" y="48260"/>
              <a:ext cx="3612515" cy="307697"/>
            </a:xfrm>
            <a:custGeom>
              <a:avLst/>
              <a:gdLst/>
              <a:ahLst/>
              <a:cxnLst/>
              <a:rect r="r" b="b" t="t" l="l"/>
              <a:pathLst>
                <a:path h="307697" w="3612515">
                  <a:moveTo>
                    <a:pt x="0" y="0"/>
                  </a:moveTo>
                  <a:lnTo>
                    <a:pt x="3612515" y="0"/>
                  </a:lnTo>
                  <a:lnTo>
                    <a:pt x="3612515" y="307697"/>
                  </a:lnTo>
                  <a:lnTo>
                    <a:pt x="0" y="307697"/>
                  </a:lnTo>
                  <a:close/>
                </a:path>
              </a:pathLst>
            </a:custGeom>
            <a:solidFill>
              <a:srgbClr val="1B1A1E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6350" y="6350"/>
              <a:ext cx="3612514" cy="307697"/>
            </a:xfrm>
            <a:custGeom>
              <a:avLst/>
              <a:gdLst/>
              <a:ahLst/>
              <a:cxnLst/>
              <a:rect r="r" b="b" t="t" l="l"/>
              <a:pathLst>
                <a:path h="307697" w="3612514">
                  <a:moveTo>
                    <a:pt x="0" y="0"/>
                  </a:moveTo>
                  <a:lnTo>
                    <a:pt x="3612514" y="0"/>
                  </a:lnTo>
                  <a:lnTo>
                    <a:pt x="3612514" y="307697"/>
                  </a:lnTo>
                  <a:lnTo>
                    <a:pt x="0" y="307697"/>
                  </a:lnTo>
                  <a:close/>
                </a:path>
              </a:pathLst>
            </a:custGeom>
            <a:solidFill>
              <a:srgbClr val="77BBC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214" cy="320397"/>
            </a:xfrm>
            <a:custGeom>
              <a:avLst/>
              <a:gdLst/>
              <a:ahLst/>
              <a:cxnLst/>
              <a:rect r="r" b="b" t="t" l="l"/>
              <a:pathLst>
                <a:path h="320397" w="3625214">
                  <a:moveTo>
                    <a:pt x="3625214" y="320397"/>
                  </a:moveTo>
                  <a:lnTo>
                    <a:pt x="0" y="320397"/>
                  </a:lnTo>
                  <a:lnTo>
                    <a:pt x="0" y="0"/>
                  </a:lnTo>
                  <a:lnTo>
                    <a:pt x="3625214" y="0"/>
                  </a:lnTo>
                  <a:lnTo>
                    <a:pt x="3625214" y="320397"/>
                  </a:lnTo>
                  <a:close/>
                  <a:moveTo>
                    <a:pt x="12700" y="307697"/>
                  </a:moveTo>
                  <a:lnTo>
                    <a:pt x="3612514" y="307697"/>
                  </a:lnTo>
                  <a:lnTo>
                    <a:pt x="3612514" y="12700"/>
                  </a:lnTo>
                  <a:lnTo>
                    <a:pt x="12700" y="12700"/>
                  </a:lnTo>
                  <a:lnTo>
                    <a:pt x="12700" y="307697"/>
                  </a:lnTo>
                  <a:close/>
                </a:path>
              </a:pathLst>
            </a:custGeom>
            <a:solidFill>
              <a:srgbClr val="1B1A1E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5043795" y="1817483"/>
            <a:ext cx="11158551" cy="6014115"/>
            <a:chOff x="0" y="0"/>
            <a:chExt cx="3454802" cy="186203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48260" y="48260"/>
              <a:ext cx="3406542" cy="1813772"/>
            </a:xfrm>
            <a:custGeom>
              <a:avLst/>
              <a:gdLst/>
              <a:ahLst/>
              <a:cxnLst/>
              <a:rect r="r" b="b" t="t" l="l"/>
              <a:pathLst>
                <a:path h="1813772" w="3406542">
                  <a:moveTo>
                    <a:pt x="0" y="0"/>
                  </a:moveTo>
                  <a:lnTo>
                    <a:pt x="3406542" y="0"/>
                  </a:lnTo>
                  <a:lnTo>
                    <a:pt x="3406542" y="1813772"/>
                  </a:lnTo>
                  <a:lnTo>
                    <a:pt x="0" y="1813772"/>
                  </a:lnTo>
                  <a:close/>
                </a:path>
              </a:pathLst>
            </a:custGeom>
            <a:solidFill>
              <a:srgbClr val="1B1A1E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350" y="6350"/>
              <a:ext cx="3406542" cy="1813772"/>
            </a:xfrm>
            <a:custGeom>
              <a:avLst/>
              <a:gdLst/>
              <a:ahLst/>
              <a:cxnLst/>
              <a:rect r="r" b="b" t="t" l="l"/>
              <a:pathLst>
                <a:path h="1813772" w="3406542">
                  <a:moveTo>
                    <a:pt x="0" y="0"/>
                  </a:moveTo>
                  <a:lnTo>
                    <a:pt x="3406542" y="0"/>
                  </a:lnTo>
                  <a:lnTo>
                    <a:pt x="3406542" y="1813772"/>
                  </a:lnTo>
                  <a:lnTo>
                    <a:pt x="0" y="1813772"/>
                  </a:lnTo>
                  <a:close/>
                </a:path>
              </a:pathLst>
            </a:custGeom>
            <a:solidFill>
              <a:srgbClr val="FFF1E4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419242" cy="1826472"/>
            </a:xfrm>
            <a:custGeom>
              <a:avLst/>
              <a:gdLst/>
              <a:ahLst/>
              <a:cxnLst/>
              <a:rect r="r" b="b" t="t" l="l"/>
              <a:pathLst>
                <a:path h="1826472" w="3419242">
                  <a:moveTo>
                    <a:pt x="3419242" y="1826472"/>
                  </a:moveTo>
                  <a:lnTo>
                    <a:pt x="0" y="1826472"/>
                  </a:lnTo>
                  <a:lnTo>
                    <a:pt x="0" y="0"/>
                  </a:lnTo>
                  <a:lnTo>
                    <a:pt x="3419242" y="0"/>
                  </a:lnTo>
                  <a:lnTo>
                    <a:pt x="3419242" y="1826472"/>
                  </a:lnTo>
                  <a:close/>
                  <a:moveTo>
                    <a:pt x="12700" y="1813772"/>
                  </a:moveTo>
                  <a:lnTo>
                    <a:pt x="3406542" y="1813772"/>
                  </a:lnTo>
                  <a:lnTo>
                    <a:pt x="3406542" y="12700"/>
                  </a:lnTo>
                  <a:lnTo>
                    <a:pt x="12700" y="12700"/>
                  </a:lnTo>
                  <a:lnTo>
                    <a:pt x="12700" y="1813772"/>
                  </a:lnTo>
                  <a:close/>
                </a:path>
              </a:pathLst>
            </a:custGeom>
            <a:solidFill>
              <a:srgbClr val="1B1A1E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5975258" y="1817483"/>
            <a:ext cx="892353" cy="6077436"/>
            <a:chOff x="0" y="0"/>
            <a:chExt cx="276282" cy="188163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48260" y="48260"/>
              <a:ext cx="228022" cy="1833377"/>
            </a:xfrm>
            <a:custGeom>
              <a:avLst/>
              <a:gdLst/>
              <a:ahLst/>
              <a:cxnLst/>
              <a:rect r="r" b="b" t="t" l="l"/>
              <a:pathLst>
                <a:path h="1833377" w="228022">
                  <a:moveTo>
                    <a:pt x="0" y="0"/>
                  </a:moveTo>
                  <a:lnTo>
                    <a:pt x="228022" y="0"/>
                  </a:lnTo>
                  <a:lnTo>
                    <a:pt x="228022" y="1833377"/>
                  </a:lnTo>
                  <a:lnTo>
                    <a:pt x="0" y="1833377"/>
                  </a:lnTo>
                  <a:close/>
                </a:path>
              </a:pathLst>
            </a:custGeom>
            <a:solidFill>
              <a:srgbClr val="1B1A1E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6350" y="6350"/>
              <a:ext cx="228022" cy="1833376"/>
            </a:xfrm>
            <a:custGeom>
              <a:avLst/>
              <a:gdLst/>
              <a:ahLst/>
              <a:cxnLst/>
              <a:rect r="r" b="b" t="t" l="l"/>
              <a:pathLst>
                <a:path h="1833376" w="228022">
                  <a:moveTo>
                    <a:pt x="0" y="0"/>
                  </a:moveTo>
                  <a:lnTo>
                    <a:pt x="228022" y="0"/>
                  </a:lnTo>
                  <a:lnTo>
                    <a:pt x="228022" y="1833376"/>
                  </a:lnTo>
                  <a:lnTo>
                    <a:pt x="0" y="1833376"/>
                  </a:lnTo>
                  <a:close/>
                </a:path>
              </a:pathLst>
            </a:custGeom>
            <a:solidFill>
              <a:srgbClr val="FFF1E4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40722" cy="1846076"/>
            </a:xfrm>
            <a:custGeom>
              <a:avLst/>
              <a:gdLst/>
              <a:ahLst/>
              <a:cxnLst/>
              <a:rect r="r" b="b" t="t" l="l"/>
              <a:pathLst>
                <a:path h="1846076" w="240722">
                  <a:moveTo>
                    <a:pt x="240722" y="1846076"/>
                  </a:moveTo>
                  <a:lnTo>
                    <a:pt x="0" y="1846076"/>
                  </a:lnTo>
                  <a:lnTo>
                    <a:pt x="0" y="0"/>
                  </a:lnTo>
                  <a:lnTo>
                    <a:pt x="240722" y="0"/>
                  </a:lnTo>
                  <a:lnTo>
                    <a:pt x="240722" y="1846076"/>
                  </a:lnTo>
                  <a:close/>
                  <a:moveTo>
                    <a:pt x="12700" y="1833376"/>
                  </a:moveTo>
                  <a:lnTo>
                    <a:pt x="228022" y="1833376"/>
                  </a:lnTo>
                  <a:lnTo>
                    <a:pt x="228022" y="12700"/>
                  </a:lnTo>
                  <a:lnTo>
                    <a:pt x="12700" y="12700"/>
                  </a:lnTo>
                  <a:lnTo>
                    <a:pt x="12700" y="1833376"/>
                  </a:lnTo>
                  <a:close/>
                </a:path>
              </a:pathLst>
            </a:custGeom>
            <a:solidFill>
              <a:srgbClr val="1B1A1E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5975258" y="2845500"/>
            <a:ext cx="892353" cy="2057825"/>
            <a:chOff x="0" y="0"/>
            <a:chExt cx="276282" cy="63712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48260" y="48260"/>
              <a:ext cx="228022" cy="588864"/>
            </a:xfrm>
            <a:custGeom>
              <a:avLst/>
              <a:gdLst/>
              <a:ahLst/>
              <a:cxnLst/>
              <a:rect r="r" b="b" t="t" l="l"/>
              <a:pathLst>
                <a:path h="588864" w="228022">
                  <a:moveTo>
                    <a:pt x="0" y="0"/>
                  </a:moveTo>
                  <a:lnTo>
                    <a:pt x="228022" y="0"/>
                  </a:lnTo>
                  <a:lnTo>
                    <a:pt x="228022" y="588864"/>
                  </a:lnTo>
                  <a:lnTo>
                    <a:pt x="0" y="588864"/>
                  </a:lnTo>
                  <a:close/>
                </a:path>
              </a:pathLst>
            </a:custGeom>
            <a:solidFill>
              <a:srgbClr val="1B1A1E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6350" y="6350"/>
              <a:ext cx="228022" cy="588864"/>
            </a:xfrm>
            <a:custGeom>
              <a:avLst/>
              <a:gdLst/>
              <a:ahLst/>
              <a:cxnLst/>
              <a:rect r="r" b="b" t="t" l="l"/>
              <a:pathLst>
                <a:path h="588864" w="228022">
                  <a:moveTo>
                    <a:pt x="0" y="0"/>
                  </a:moveTo>
                  <a:lnTo>
                    <a:pt x="228022" y="0"/>
                  </a:lnTo>
                  <a:lnTo>
                    <a:pt x="228022" y="588864"/>
                  </a:lnTo>
                  <a:lnTo>
                    <a:pt x="0" y="588864"/>
                  </a:lnTo>
                  <a:close/>
                </a:path>
              </a:pathLst>
            </a:custGeom>
            <a:solidFill>
              <a:srgbClr val="D3CDC7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40722" cy="601564"/>
            </a:xfrm>
            <a:custGeom>
              <a:avLst/>
              <a:gdLst/>
              <a:ahLst/>
              <a:cxnLst/>
              <a:rect r="r" b="b" t="t" l="l"/>
              <a:pathLst>
                <a:path h="601564" w="240722">
                  <a:moveTo>
                    <a:pt x="240722" y="601564"/>
                  </a:moveTo>
                  <a:lnTo>
                    <a:pt x="0" y="601564"/>
                  </a:lnTo>
                  <a:lnTo>
                    <a:pt x="0" y="0"/>
                  </a:lnTo>
                  <a:lnTo>
                    <a:pt x="240722" y="0"/>
                  </a:lnTo>
                  <a:lnTo>
                    <a:pt x="240722" y="601564"/>
                  </a:lnTo>
                  <a:close/>
                  <a:moveTo>
                    <a:pt x="12700" y="588864"/>
                  </a:moveTo>
                  <a:lnTo>
                    <a:pt x="228022" y="588864"/>
                  </a:lnTo>
                  <a:lnTo>
                    <a:pt x="228022" y="12700"/>
                  </a:lnTo>
                  <a:lnTo>
                    <a:pt x="12700" y="12700"/>
                  </a:lnTo>
                  <a:lnTo>
                    <a:pt x="12700" y="588864"/>
                  </a:lnTo>
                  <a:close/>
                </a:path>
              </a:pathLst>
            </a:custGeom>
            <a:solidFill>
              <a:srgbClr val="1B1A1E"/>
            </a:solid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1166139" y="5384690"/>
            <a:ext cx="7235477" cy="4893814"/>
          </a:xfrm>
          <a:custGeom>
            <a:avLst/>
            <a:gdLst/>
            <a:ahLst/>
            <a:cxnLst/>
            <a:rect r="r" b="b" t="t" l="l"/>
            <a:pathLst>
              <a:path h="4893814" w="7235477">
                <a:moveTo>
                  <a:pt x="0" y="0"/>
                </a:moveTo>
                <a:lnTo>
                  <a:pt x="7235477" y="0"/>
                </a:lnTo>
                <a:lnTo>
                  <a:pt x="7235477" y="4893814"/>
                </a:lnTo>
                <a:lnTo>
                  <a:pt x="0" y="489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20" id="20"/>
          <p:cNvSpPr/>
          <p:nvPr/>
        </p:nvSpPr>
        <p:spPr>
          <a:xfrm rot="2700000">
            <a:off x="16032982" y="1352403"/>
            <a:ext cx="571886" cy="0"/>
          </a:xfrm>
          <a:prstGeom prst="line">
            <a:avLst/>
          </a:prstGeom>
          <a:ln cap="flat" w="47625">
            <a:solidFill>
              <a:srgbClr val="1B1A1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 rot="8253564">
            <a:off x="16032982" y="1352403"/>
            <a:ext cx="571886" cy="0"/>
          </a:xfrm>
          <a:prstGeom prst="line">
            <a:avLst/>
          </a:prstGeom>
          <a:ln cap="flat" w="47625">
            <a:solidFill>
              <a:srgbClr val="1B1A1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2" id="22"/>
          <p:cNvSpPr/>
          <p:nvPr/>
        </p:nvSpPr>
        <p:spPr>
          <a:xfrm flipH="false" flipV="false" rot="0">
            <a:off x="1442135" y="1135525"/>
            <a:ext cx="2148093" cy="1585683"/>
          </a:xfrm>
          <a:custGeom>
            <a:avLst/>
            <a:gdLst/>
            <a:ahLst/>
            <a:cxnLst/>
            <a:rect r="r" b="b" t="t" l="l"/>
            <a:pathLst>
              <a:path h="1585683" w="2148093">
                <a:moveTo>
                  <a:pt x="0" y="0"/>
                </a:moveTo>
                <a:lnTo>
                  <a:pt x="2148092" y="0"/>
                </a:lnTo>
                <a:lnTo>
                  <a:pt x="2148092" y="1585683"/>
                </a:lnTo>
                <a:lnTo>
                  <a:pt x="0" y="15856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442135" y="3327167"/>
            <a:ext cx="2148093" cy="1585683"/>
          </a:xfrm>
          <a:custGeom>
            <a:avLst/>
            <a:gdLst/>
            <a:ahLst/>
            <a:cxnLst/>
            <a:rect r="r" b="b" t="t" l="l"/>
            <a:pathLst>
              <a:path h="1585683" w="2148093">
                <a:moveTo>
                  <a:pt x="0" y="0"/>
                </a:moveTo>
                <a:lnTo>
                  <a:pt x="2148092" y="0"/>
                </a:lnTo>
                <a:lnTo>
                  <a:pt x="2148092" y="1585683"/>
                </a:lnTo>
                <a:lnTo>
                  <a:pt x="0" y="15856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-82310">
            <a:off x="5169077" y="2966328"/>
            <a:ext cx="10907822" cy="1381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9000">
                <a:solidFill>
                  <a:srgbClr val="1B1A1E"/>
                </a:solidFill>
                <a:latin typeface="Public Sans Bold"/>
              </a:rPr>
              <a:t>Summary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2" r="0" b="-7573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1028700"/>
            <a:ext cx="8823439" cy="2424500"/>
            <a:chOff x="0" y="0"/>
            <a:chExt cx="11764586" cy="3232667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11764586" cy="3232667"/>
              <a:chOff x="0" y="0"/>
              <a:chExt cx="2731827" cy="75065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48260" y="48260"/>
                <a:ext cx="2683567" cy="702390"/>
              </a:xfrm>
              <a:custGeom>
                <a:avLst/>
                <a:gdLst/>
                <a:ahLst/>
                <a:cxnLst/>
                <a:rect r="r" b="b" t="t" l="l"/>
                <a:pathLst>
                  <a:path h="702390" w="2683567">
                    <a:moveTo>
                      <a:pt x="0" y="0"/>
                    </a:moveTo>
                    <a:lnTo>
                      <a:pt x="2683567" y="0"/>
                    </a:lnTo>
                    <a:lnTo>
                      <a:pt x="2683567" y="702390"/>
                    </a:lnTo>
                    <a:lnTo>
                      <a:pt x="0" y="702390"/>
                    </a:lnTo>
                    <a:close/>
                  </a:path>
                </a:pathLst>
              </a:custGeom>
              <a:solidFill>
                <a:srgbClr val="1B1A1E"/>
              </a:solidFill>
            </p:spPr>
          </p:sp>
          <p:sp>
            <p:nvSpPr>
              <p:cNvPr name="Freeform 6" id="6"/>
              <p:cNvSpPr/>
              <p:nvPr/>
            </p:nvSpPr>
            <p:spPr>
              <a:xfrm flipH="false" flipV="false" rot="0">
                <a:off x="6350" y="6350"/>
                <a:ext cx="2683567" cy="702390"/>
              </a:xfrm>
              <a:custGeom>
                <a:avLst/>
                <a:gdLst/>
                <a:ahLst/>
                <a:cxnLst/>
                <a:rect r="r" b="b" t="t" l="l"/>
                <a:pathLst>
                  <a:path h="702390" w="2683567">
                    <a:moveTo>
                      <a:pt x="0" y="0"/>
                    </a:moveTo>
                    <a:lnTo>
                      <a:pt x="2683567" y="0"/>
                    </a:lnTo>
                    <a:lnTo>
                      <a:pt x="2683567" y="702390"/>
                    </a:lnTo>
                    <a:lnTo>
                      <a:pt x="0" y="702390"/>
                    </a:lnTo>
                    <a:close/>
                  </a:path>
                </a:pathLst>
              </a:custGeom>
              <a:solidFill>
                <a:srgbClr val="FFF1E4"/>
              </a:solidFill>
            </p:spPr>
          </p:sp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2696267" cy="715090"/>
              </a:xfrm>
              <a:custGeom>
                <a:avLst/>
                <a:gdLst/>
                <a:ahLst/>
                <a:cxnLst/>
                <a:rect r="r" b="b" t="t" l="l"/>
                <a:pathLst>
                  <a:path h="715090" w="2696267">
                    <a:moveTo>
                      <a:pt x="2696267" y="715090"/>
                    </a:moveTo>
                    <a:lnTo>
                      <a:pt x="0" y="715090"/>
                    </a:lnTo>
                    <a:lnTo>
                      <a:pt x="0" y="0"/>
                    </a:lnTo>
                    <a:lnTo>
                      <a:pt x="2696267" y="0"/>
                    </a:lnTo>
                    <a:lnTo>
                      <a:pt x="2696267" y="715090"/>
                    </a:lnTo>
                    <a:close/>
                    <a:moveTo>
                      <a:pt x="12700" y="702390"/>
                    </a:moveTo>
                    <a:lnTo>
                      <a:pt x="2683567" y="702390"/>
                    </a:lnTo>
                    <a:lnTo>
                      <a:pt x="2683567" y="12700"/>
                    </a:lnTo>
                    <a:lnTo>
                      <a:pt x="12700" y="12700"/>
                    </a:lnTo>
                    <a:lnTo>
                      <a:pt x="12700" y="702390"/>
                    </a:lnTo>
                    <a:close/>
                  </a:path>
                </a:pathLst>
              </a:custGeom>
              <a:solidFill>
                <a:srgbClr val="1B1A1E"/>
              </a:solidFill>
            </p:spPr>
          </p:sp>
        </p:grpSp>
        <p:sp>
          <p:nvSpPr>
            <p:cNvPr name="TextBox 8" id="8"/>
            <p:cNvSpPr txBox="true"/>
            <p:nvPr/>
          </p:nvSpPr>
          <p:spPr>
            <a:xfrm rot="0">
              <a:off x="569579" y="693044"/>
              <a:ext cx="10625428" cy="186563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0"/>
                </a:lnSpc>
              </a:pPr>
              <a:r>
                <a:rPr lang="en-US" sz="3300">
                  <a:solidFill>
                    <a:srgbClr val="1B1A1E"/>
                  </a:solidFill>
                  <a:latin typeface="Public Sans"/>
                </a:rPr>
                <a:t>AI's integration in classrooms augments personalized learning, continuous assessment, and collaborative learning.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28700" y="6833800"/>
            <a:ext cx="8823439" cy="2424500"/>
            <a:chOff x="0" y="0"/>
            <a:chExt cx="11764586" cy="3232667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11764586" cy="3232667"/>
              <a:chOff x="0" y="0"/>
              <a:chExt cx="2731827" cy="75065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48260" y="48260"/>
                <a:ext cx="2683567" cy="702390"/>
              </a:xfrm>
              <a:custGeom>
                <a:avLst/>
                <a:gdLst/>
                <a:ahLst/>
                <a:cxnLst/>
                <a:rect r="r" b="b" t="t" l="l"/>
                <a:pathLst>
                  <a:path h="702390" w="2683567">
                    <a:moveTo>
                      <a:pt x="0" y="0"/>
                    </a:moveTo>
                    <a:lnTo>
                      <a:pt x="2683567" y="0"/>
                    </a:lnTo>
                    <a:lnTo>
                      <a:pt x="2683567" y="702390"/>
                    </a:lnTo>
                    <a:lnTo>
                      <a:pt x="0" y="702390"/>
                    </a:lnTo>
                    <a:close/>
                  </a:path>
                </a:pathLst>
              </a:custGeom>
              <a:solidFill>
                <a:srgbClr val="1B1A1E"/>
              </a:solidFill>
            </p:spPr>
          </p:sp>
          <p:sp>
            <p:nvSpPr>
              <p:cNvPr name="Freeform 12" id="12"/>
              <p:cNvSpPr/>
              <p:nvPr/>
            </p:nvSpPr>
            <p:spPr>
              <a:xfrm flipH="false" flipV="false" rot="0">
                <a:off x="6350" y="6350"/>
                <a:ext cx="2683567" cy="702390"/>
              </a:xfrm>
              <a:custGeom>
                <a:avLst/>
                <a:gdLst/>
                <a:ahLst/>
                <a:cxnLst/>
                <a:rect r="r" b="b" t="t" l="l"/>
                <a:pathLst>
                  <a:path h="702390" w="2683567">
                    <a:moveTo>
                      <a:pt x="0" y="0"/>
                    </a:moveTo>
                    <a:lnTo>
                      <a:pt x="2683567" y="0"/>
                    </a:lnTo>
                    <a:lnTo>
                      <a:pt x="2683567" y="702390"/>
                    </a:lnTo>
                    <a:lnTo>
                      <a:pt x="0" y="702390"/>
                    </a:lnTo>
                    <a:close/>
                  </a:path>
                </a:pathLst>
              </a:custGeom>
              <a:solidFill>
                <a:srgbClr val="FFF1E4"/>
              </a:solidFill>
            </p:spPr>
          </p:sp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696267" cy="715090"/>
              </a:xfrm>
              <a:custGeom>
                <a:avLst/>
                <a:gdLst/>
                <a:ahLst/>
                <a:cxnLst/>
                <a:rect r="r" b="b" t="t" l="l"/>
                <a:pathLst>
                  <a:path h="715090" w="2696267">
                    <a:moveTo>
                      <a:pt x="2696267" y="715090"/>
                    </a:moveTo>
                    <a:lnTo>
                      <a:pt x="0" y="715090"/>
                    </a:lnTo>
                    <a:lnTo>
                      <a:pt x="0" y="0"/>
                    </a:lnTo>
                    <a:lnTo>
                      <a:pt x="2696267" y="0"/>
                    </a:lnTo>
                    <a:lnTo>
                      <a:pt x="2696267" y="715090"/>
                    </a:lnTo>
                    <a:close/>
                    <a:moveTo>
                      <a:pt x="12700" y="702390"/>
                    </a:moveTo>
                    <a:lnTo>
                      <a:pt x="2683567" y="702390"/>
                    </a:lnTo>
                    <a:lnTo>
                      <a:pt x="2683567" y="12700"/>
                    </a:lnTo>
                    <a:lnTo>
                      <a:pt x="12700" y="12700"/>
                    </a:lnTo>
                    <a:lnTo>
                      <a:pt x="12700" y="702390"/>
                    </a:lnTo>
                    <a:close/>
                  </a:path>
                </a:pathLst>
              </a:custGeom>
              <a:solidFill>
                <a:srgbClr val="1B1A1E"/>
              </a:solid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569579" y="693044"/>
              <a:ext cx="10625428" cy="186563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0"/>
                </a:lnSpc>
              </a:pPr>
              <a:r>
                <a:rPr lang="en-US" sz="3300">
                  <a:solidFill>
                    <a:srgbClr val="1B1A1E"/>
                  </a:solidFill>
                  <a:latin typeface="Public Sans"/>
                </a:rPr>
                <a:t>Real-world examples like Squirrel AI and countries like the USA illustrate the growing adoption of AI in education.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144000" y="3702650"/>
            <a:ext cx="8823439" cy="2881700"/>
            <a:chOff x="0" y="0"/>
            <a:chExt cx="11764586" cy="3842267"/>
          </a:xfrm>
        </p:grpSpPr>
        <p:grpSp>
          <p:nvGrpSpPr>
            <p:cNvPr name="Group 16" id="16"/>
            <p:cNvGrpSpPr/>
            <p:nvPr/>
          </p:nvGrpSpPr>
          <p:grpSpPr>
            <a:xfrm rot="0">
              <a:off x="0" y="0"/>
              <a:ext cx="11764586" cy="3842267"/>
              <a:chOff x="0" y="0"/>
              <a:chExt cx="2731827" cy="892204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48260" y="48260"/>
                <a:ext cx="2683567" cy="843944"/>
              </a:xfrm>
              <a:custGeom>
                <a:avLst/>
                <a:gdLst/>
                <a:ahLst/>
                <a:cxnLst/>
                <a:rect r="r" b="b" t="t" l="l"/>
                <a:pathLst>
                  <a:path h="843944" w="2683567">
                    <a:moveTo>
                      <a:pt x="0" y="0"/>
                    </a:moveTo>
                    <a:lnTo>
                      <a:pt x="2683567" y="0"/>
                    </a:lnTo>
                    <a:lnTo>
                      <a:pt x="2683567" y="843944"/>
                    </a:lnTo>
                    <a:lnTo>
                      <a:pt x="0" y="843944"/>
                    </a:lnTo>
                    <a:close/>
                  </a:path>
                </a:pathLst>
              </a:custGeom>
              <a:solidFill>
                <a:srgbClr val="1B1A1E"/>
              </a:solidFill>
            </p:spPr>
          </p:sp>
          <p:sp>
            <p:nvSpPr>
              <p:cNvPr name="Freeform 18" id="18"/>
              <p:cNvSpPr/>
              <p:nvPr/>
            </p:nvSpPr>
            <p:spPr>
              <a:xfrm flipH="false" flipV="false" rot="0">
                <a:off x="6350" y="6350"/>
                <a:ext cx="2683567" cy="843944"/>
              </a:xfrm>
              <a:custGeom>
                <a:avLst/>
                <a:gdLst/>
                <a:ahLst/>
                <a:cxnLst/>
                <a:rect r="r" b="b" t="t" l="l"/>
                <a:pathLst>
                  <a:path h="843944" w="2683567">
                    <a:moveTo>
                      <a:pt x="0" y="0"/>
                    </a:moveTo>
                    <a:lnTo>
                      <a:pt x="2683567" y="0"/>
                    </a:lnTo>
                    <a:lnTo>
                      <a:pt x="2683567" y="843944"/>
                    </a:lnTo>
                    <a:lnTo>
                      <a:pt x="0" y="843944"/>
                    </a:lnTo>
                    <a:close/>
                  </a:path>
                </a:pathLst>
              </a:custGeom>
              <a:solidFill>
                <a:srgbClr val="FFF1E4"/>
              </a:solidFill>
            </p:spPr>
          </p:sp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2696267" cy="856644"/>
              </a:xfrm>
              <a:custGeom>
                <a:avLst/>
                <a:gdLst/>
                <a:ahLst/>
                <a:cxnLst/>
                <a:rect r="r" b="b" t="t" l="l"/>
                <a:pathLst>
                  <a:path h="856644" w="2696267">
                    <a:moveTo>
                      <a:pt x="2696267" y="856644"/>
                    </a:moveTo>
                    <a:lnTo>
                      <a:pt x="0" y="856644"/>
                    </a:lnTo>
                    <a:lnTo>
                      <a:pt x="0" y="0"/>
                    </a:lnTo>
                    <a:lnTo>
                      <a:pt x="2696267" y="0"/>
                    </a:lnTo>
                    <a:lnTo>
                      <a:pt x="2696267" y="856644"/>
                    </a:lnTo>
                    <a:close/>
                    <a:moveTo>
                      <a:pt x="12700" y="843944"/>
                    </a:moveTo>
                    <a:lnTo>
                      <a:pt x="2683567" y="843944"/>
                    </a:lnTo>
                    <a:lnTo>
                      <a:pt x="2683567" y="12700"/>
                    </a:lnTo>
                    <a:lnTo>
                      <a:pt x="12700" y="12700"/>
                    </a:lnTo>
                    <a:lnTo>
                      <a:pt x="12700" y="843944"/>
                    </a:lnTo>
                    <a:close/>
                  </a:path>
                </a:pathLst>
              </a:custGeom>
              <a:solidFill>
                <a:srgbClr val="1B1A1E"/>
              </a:solidFill>
            </p:spPr>
          </p:sp>
        </p:grpSp>
        <p:sp>
          <p:nvSpPr>
            <p:cNvPr name="TextBox 20" id="20"/>
            <p:cNvSpPr txBox="true"/>
            <p:nvPr/>
          </p:nvSpPr>
          <p:spPr>
            <a:xfrm rot="0">
              <a:off x="569579" y="693044"/>
              <a:ext cx="10625428" cy="247523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0"/>
                </a:lnSpc>
              </a:pPr>
              <a:r>
                <a:rPr lang="en-US" sz="3300">
                  <a:solidFill>
                    <a:srgbClr val="1B1A1E"/>
                  </a:solidFill>
                  <a:latin typeface="Public Sans"/>
                </a:rPr>
                <a:t>Despite challenges like privacy concerns and costs, the potential benefits in educational equity and accessibility are substantial.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107269" y="3906631"/>
            <a:ext cx="6073462" cy="1035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40"/>
              </a:lnSpc>
            </a:pPr>
            <a:r>
              <a:rPr lang="en-US" sz="7204">
                <a:solidFill>
                  <a:srgbClr val="FFFFFF"/>
                </a:solidFill>
                <a:latin typeface="Open Sauce Heavy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DAFy7BtOY_U</dc:identifier>
  <dcterms:modified xsi:type="dcterms:W3CDTF">2011-08-01T06:04:30Z</dcterms:modified>
  <cp:revision>1</cp:revision>
  <dc:title>Empowering Classrooms with Artificial Intelligence</dc:title>
</cp:coreProperties>
</file>