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8288000" cy="10287000"/>
  <p:notesSz cx="6858000" cy="9144000"/>
  <p:embeddedFontLst>
    <p:embeddedFont>
      <p:font typeface="Ahkio Heavy" pitchFamily="2" charset="77"/>
      <p:regular r:id="rId32"/>
      <p:bold r:id="rId33"/>
    </p:embeddedFont>
    <p:embeddedFont>
      <p:font typeface="Canva Sans" panose="020B0503030501040103" pitchFamily="34" charset="0"/>
      <p:regular r:id="rId34"/>
    </p:embeddedFont>
    <p:embeddedFont>
      <p:font typeface="Canva Sans Bold Italics" panose="020B0803030501040103" pitchFamily="34" charset="0"/>
      <p:regular r:id="rId35"/>
      <p:bold r:id="rId36"/>
      <p:italic r:id="rId37"/>
      <p:boldItalic r:id="rId38"/>
    </p:embeddedFont>
    <p:embeddedFont>
      <p:font typeface="Frankfurter Highlight" panose="020F0604020204080C04" pitchFamily="34" charset="77"/>
      <p:regular r:id="rId39"/>
    </p:embeddedFont>
    <p:embeddedFont>
      <p:font typeface="ITC Benguiat" panose="02030603050306020704" pitchFamily="18" charset="77"/>
      <p:regular r:id="rId40"/>
    </p:embeddedFont>
    <p:embeddedFont>
      <p:font typeface="Londrina Solid" pitchFamily="2" charset="77"/>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10" autoAdjust="0"/>
    <p:restoredTop sz="94605" autoAdjust="0"/>
  </p:normalViewPr>
  <p:slideViewPr>
    <p:cSldViewPr>
      <p:cViewPr varScale="1">
        <p:scale>
          <a:sx n="71" d="100"/>
          <a:sy n="71" d="100"/>
        </p:scale>
        <p:origin x="42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10.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grpSp>
        <p:nvGrpSpPr>
          <p:cNvPr id="2" name="Group 2"/>
          <p:cNvGrpSpPr/>
          <p:nvPr/>
        </p:nvGrpSpPr>
        <p:grpSpPr>
          <a:xfrm>
            <a:off x="-294080" y="8791642"/>
            <a:ext cx="9686787" cy="933316"/>
            <a:chOff x="0" y="0"/>
            <a:chExt cx="2551252" cy="245812"/>
          </a:xfrm>
        </p:grpSpPr>
        <p:sp>
          <p:nvSpPr>
            <p:cNvPr id="3" name="Freeform 3"/>
            <p:cNvSpPr/>
            <p:nvPr/>
          </p:nvSpPr>
          <p:spPr>
            <a:xfrm>
              <a:off x="0" y="0"/>
              <a:ext cx="2551252" cy="245812"/>
            </a:xfrm>
            <a:custGeom>
              <a:avLst/>
              <a:gdLst/>
              <a:ahLst/>
              <a:cxnLst/>
              <a:rect l="l" t="t" r="r" b="b"/>
              <a:pathLst>
                <a:path w="2551252" h="245812">
                  <a:moveTo>
                    <a:pt x="0" y="0"/>
                  </a:moveTo>
                  <a:lnTo>
                    <a:pt x="2551252" y="0"/>
                  </a:lnTo>
                  <a:lnTo>
                    <a:pt x="2551252" y="245812"/>
                  </a:lnTo>
                  <a:lnTo>
                    <a:pt x="0" y="245812"/>
                  </a:lnTo>
                  <a:close/>
                </a:path>
              </a:pathLst>
            </a:custGeom>
            <a:solidFill>
              <a:srgbClr val="FF8C00"/>
            </a:solidFill>
          </p:spPr>
          <p:txBody>
            <a:bodyPr/>
            <a:lstStyle/>
            <a:p>
              <a:endParaRPr lang="en-US"/>
            </a:p>
          </p:txBody>
        </p:sp>
        <p:sp>
          <p:nvSpPr>
            <p:cNvPr id="4" name="TextBox 4"/>
            <p:cNvSpPr txBox="1"/>
            <p:nvPr/>
          </p:nvSpPr>
          <p:spPr>
            <a:xfrm>
              <a:off x="0" y="-38100"/>
              <a:ext cx="2551252" cy="283912"/>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flipH="1">
            <a:off x="11057384" y="658412"/>
            <a:ext cx="7836886" cy="3395984"/>
          </a:xfrm>
          <a:custGeom>
            <a:avLst/>
            <a:gdLst/>
            <a:ahLst/>
            <a:cxnLst/>
            <a:rect l="l" t="t" r="r" b="b"/>
            <a:pathLst>
              <a:path w="7836886" h="3395984">
                <a:moveTo>
                  <a:pt x="7836886" y="0"/>
                </a:moveTo>
                <a:lnTo>
                  <a:pt x="0" y="0"/>
                </a:lnTo>
                <a:lnTo>
                  <a:pt x="0" y="3395984"/>
                </a:lnTo>
                <a:lnTo>
                  <a:pt x="7836886" y="3395984"/>
                </a:lnTo>
                <a:lnTo>
                  <a:pt x="7836886"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flipV="1">
            <a:off x="9486838" y="4054396"/>
            <a:ext cx="14382932" cy="6232604"/>
          </a:xfrm>
          <a:custGeom>
            <a:avLst/>
            <a:gdLst/>
            <a:ahLst/>
            <a:cxnLst/>
            <a:rect l="l" t="t" r="r" b="b"/>
            <a:pathLst>
              <a:path w="14382932" h="6232604">
                <a:moveTo>
                  <a:pt x="0" y="6232604"/>
                </a:moveTo>
                <a:lnTo>
                  <a:pt x="14382932" y="6232604"/>
                </a:lnTo>
                <a:lnTo>
                  <a:pt x="14382932" y="0"/>
                </a:lnTo>
                <a:lnTo>
                  <a:pt x="0" y="0"/>
                </a:lnTo>
                <a:lnTo>
                  <a:pt x="0" y="6232604"/>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788626" y="2006952"/>
            <a:ext cx="12176869" cy="3695701"/>
          </a:xfrm>
          <a:prstGeom prst="rect">
            <a:avLst/>
          </a:prstGeom>
        </p:spPr>
        <p:txBody>
          <a:bodyPr lIns="0" tIns="0" rIns="0" bIns="0" rtlCol="0" anchor="t">
            <a:spAutoFit/>
          </a:bodyPr>
          <a:lstStyle/>
          <a:p>
            <a:pPr algn="l">
              <a:lnSpc>
                <a:spcPts val="13950"/>
              </a:lnSpc>
            </a:pPr>
            <a:r>
              <a:rPr lang="en-US" sz="15500" b="1" i="1">
                <a:solidFill>
                  <a:srgbClr val="7B1E3C"/>
                </a:solidFill>
                <a:latin typeface="Canva Sans Bold Italics"/>
                <a:ea typeface="Canva Sans Bold Italics"/>
                <a:cs typeface="Canva Sans Bold Italics"/>
                <a:sym typeface="Canva Sans Bold Italics"/>
              </a:rPr>
              <a:t>RESPECT SHAPES</a:t>
            </a:r>
          </a:p>
        </p:txBody>
      </p:sp>
      <p:sp>
        <p:nvSpPr>
          <p:cNvPr id="8" name="Freeform 8"/>
          <p:cNvSpPr/>
          <p:nvPr/>
        </p:nvSpPr>
        <p:spPr>
          <a:xfrm>
            <a:off x="15874907" y="8039807"/>
            <a:ext cx="2413093" cy="2247193"/>
          </a:xfrm>
          <a:custGeom>
            <a:avLst/>
            <a:gdLst/>
            <a:ahLst/>
            <a:cxnLst/>
            <a:rect l="l" t="t" r="r" b="b"/>
            <a:pathLst>
              <a:path w="2413093" h="2247193">
                <a:moveTo>
                  <a:pt x="0" y="0"/>
                </a:moveTo>
                <a:lnTo>
                  <a:pt x="2413093" y="0"/>
                </a:lnTo>
                <a:lnTo>
                  <a:pt x="2413093" y="2247193"/>
                </a:lnTo>
                <a:lnTo>
                  <a:pt x="0" y="2247193"/>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557671" y="5287924"/>
            <a:ext cx="11717779" cy="1882774"/>
          </a:xfrm>
          <a:prstGeom prst="rect">
            <a:avLst/>
          </a:prstGeom>
        </p:spPr>
        <p:txBody>
          <a:bodyPr lIns="0" tIns="0" rIns="0" bIns="0" rtlCol="0" anchor="t">
            <a:spAutoFit/>
          </a:bodyPr>
          <a:lstStyle/>
          <a:p>
            <a:pPr algn="l">
              <a:lnSpc>
                <a:spcPts val="15400"/>
              </a:lnSpc>
            </a:pPr>
            <a:r>
              <a:rPr lang="en-US" sz="11000" b="1" i="1">
                <a:solidFill>
                  <a:srgbClr val="8B4000"/>
                </a:solidFill>
                <a:latin typeface="Canva Sans Bold Italics"/>
                <a:ea typeface="Canva Sans Bold Italics"/>
                <a:cs typeface="Canva Sans Bold Italics"/>
                <a:sym typeface="Canva Sans Bold Italics"/>
              </a:rPr>
              <a:t>YOUR FUTURE</a:t>
            </a:r>
          </a:p>
        </p:txBody>
      </p:sp>
      <p:sp>
        <p:nvSpPr>
          <p:cNvPr id="10" name="TextBox 10"/>
          <p:cNvSpPr txBox="1"/>
          <p:nvPr/>
        </p:nvSpPr>
        <p:spPr>
          <a:xfrm>
            <a:off x="1028700" y="8876400"/>
            <a:ext cx="7578454" cy="687600"/>
          </a:xfrm>
          <a:prstGeom prst="rect">
            <a:avLst/>
          </a:prstGeom>
        </p:spPr>
        <p:txBody>
          <a:bodyPr lIns="0" tIns="0" rIns="0" bIns="0" rtlCol="0" anchor="t">
            <a:spAutoFit/>
          </a:bodyPr>
          <a:lstStyle/>
          <a:p>
            <a:pPr algn="l">
              <a:lnSpc>
                <a:spcPts val="5675"/>
              </a:lnSpc>
            </a:pPr>
            <a:r>
              <a:rPr lang="en-US" sz="4054">
                <a:solidFill>
                  <a:srgbClr val="0B0A0A"/>
                </a:solidFill>
                <a:latin typeface="Canva Sans"/>
                <a:ea typeface="Canva Sans"/>
                <a:cs typeface="Canva Sans"/>
                <a:sym typeface="Canva Sans"/>
              </a:rPr>
              <a:t>PPT BY Niteesh Krishna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4" name="Freeform 4"/>
          <p:cNvSpPr/>
          <p:nvPr/>
        </p:nvSpPr>
        <p:spPr>
          <a:xfrm flipV="1">
            <a:off x="15874907" y="8195653"/>
            <a:ext cx="4826186" cy="2091347"/>
          </a:xfrm>
          <a:custGeom>
            <a:avLst/>
            <a:gdLst/>
            <a:ahLst/>
            <a:cxnLst/>
            <a:rect l="l" t="t" r="r" b="b"/>
            <a:pathLst>
              <a:path w="4826186" h="2091347">
                <a:moveTo>
                  <a:pt x="0" y="2091347"/>
                </a:moveTo>
                <a:lnTo>
                  <a:pt x="4826186" y="2091347"/>
                </a:lnTo>
                <a:lnTo>
                  <a:pt x="4826186" y="0"/>
                </a:lnTo>
                <a:lnTo>
                  <a:pt x="0" y="0"/>
                </a:lnTo>
                <a:lnTo>
                  <a:pt x="0" y="2091347"/>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flipV="1">
            <a:off x="-1749642" y="8498746"/>
            <a:ext cx="4826186" cy="2091347"/>
          </a:xfrm>
          <a:custGeom>
            <a:avLst/>
            <a:gdLst/>
            <a:ahLst/>
            <a:cxnLst/>
            <a:rect l="l" t="t" r="r" b="b"/>
            <a:pathLst>
              <a:path w="4826186" h="2091347">
                <a:moveTo>
                  <a:pt x="0" y="2091347"/>
                </a:moveTo>
                <a:lnTo>
                  <a:pt x="4826185" y="2091347"/>
                </a:lnTo>
                <a:lnTo>
                  <a:pt x="4826185" y="0"/>
                </a:lnTo>
                <a:lnTo>
                  <a:pt x="0" y="0"/>
                </a:lnTo>
                <a:lnTo>
                  <a:pt x="0" y="2091347"/>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3104591" y="6447011"/>
            <a:ext cx="5718245" cy="3839989"/>
          </a:xfrm>
          <a:custGeom>
            <a:avLst/>
            <a:gdLst/>
            <a:ahLst/>
            <a:cxnLst/>
            <a:rect l="l" t="t" r="r" b="b"/>
            <a:pathLst>
              <a:path w="5718245" h="3839989">
                <a:moveTo>
                  <a:pt x="0" y="0"/>
                </a:moveTo>
                <a:lnTo>
                  <a:pt x="5718245" y="0"/>
                </a:lnTo>
                <a:lnTo>
                  <a:pt x="5718245" y="3839989"/>
                </a:lnTo>
                <a:lnTo>
                  <a:pt x="0" y="3839989"/>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1775725" y="-152400"/>
            <a:ext cx="12732373" cy="2602075"/>
          </a:xfrm>
          <a:prstGeom prst="rect">
            <a:avLst/>
          </a:prstGeom>
        </p:spPr>
        <p:txBody>
          <a:bodyPr lIns="0" tIns="0" rIns="0" bIns="0" rtlCol="0" anchor="t">
            <a:spAutoFit/>
          </a:bodyPr>
          <a:lstStyle/>
          <a:p>
            <a:pPr algn="l">
              <a:lnSpc>
                <a:spcPts val="12096"/>
              </a:lnSpc>
            </a:pPr>
            <a:r>
              <a:rPr lang="en-US" sz="8640" b="1" i="1" dirty="0">
                <a:solidFill>
                  <a:srgbClr val="7B1E3C"/>
                </a:solidFill>
                <a:latin typeface="Canva Sans Bold Italics"/>
                <a:ea typeface="Canva Sans Bold Italics"/>
                <a:cs typeface="Canva Sans Bold Italics"/>
                <a:sym typeface="Canva Sans Bold Italics"/>
              </a:rPr>
              <a:t>MOTHER’S QUOTE</a:t>
            </a:r>
          </a:p>
          <a:p>
            <a:pPr algn="l">
              <a:lnSpc>
                <a:spcPts val="8711"/>
              </a:lnSpc>
              <a:spcBef>
                <a:spcPct val="0"/>
              </a:spcBef>
            </a:pPr>
            <a:r>
              <a:rPr lang="en-US" sz="6222" b="1" i="1" dirty="0">
                <a:solidFill>
                  <a:srgbClr val="7B1E3C"/>
                </a:solidFill>
                <a:latin typeface="Canva Sans Bold Italics"/>
                <a:ea typeface="Canva Sans Bold Italics"/>
                <a:cs typeface="Canva Sans Bold Italics"/>
                <a:sym typeface="Canva Sans Bold Italics"/>
              </a:rPr>
              <a:t>-Khushboo </a:t>
            </a:r>
          </a:p>
        </p:txBody>
      </p:sp>
      <p:sp>
        <p:nvSpPr>
          <p:cNvPr id="8" name="TextBox 8"/>
          <p:cNvSpPr txBox="1"/>
          <p:nvPr/>
        </p:nvSpPr>
        <p:spPr>
          <a:xfrm>
            <a:off x="2647939" y="2546714"/>
            <a:ext cx="14611361" cy="5488843"/>
          </a:xfrm>
          <a:prstGeom prst="rect">
            <a:avLst/>
          </a:prstGeom>
        </p:spPr>
        <p:txBody>
          <a:bodyPr lIns="0" tIns="0" rIns="0" bIns="0" rtlCol="0" anchor="t">
            <a:spAutoFit/>
          </a:bodyPr>
          <a:lstStyle/>
          <a:p>
            <a:pPr algn="ctr">
              <a:lnSpc>
                <a:spcPts val="10002"/>
              </a:lnSpc>
            </a:pPr>
            <a:r>
              <a:rPr lang="en-US" sz="7144" b="1" i="1">
                <a:solidFill>
                  <a:srgbClr val="8B4000"/>
                </a:solidFill>
                <a:latin typeface="Canva Sans Bold Italics"/>
                <a:ea typeface="Canva Sans Bold Italics"/>
                <a:cs typeface="Canva Sans Bold Italics"/>
                <a:sym typeface="Canva Sans Bold Italics"/>
              </a:rPr>
              <a:t>TRUE RESPECT COMES FROM A QUIET STRENGTH WITHIN, NOT FROM FEAR.</a:t>
            </a:r>
          </a:p>
          <a:p>
            <a:pPr algn="r">
              <a:lnSpc>
                <a:spcPts val="10002"/>
              </a:lnSpc>
              <a:spcBef>
                <a:spcPct val="0"/>
              </a:spcBef>
            </a:pPr>
            <a:r>
              <a:rPr lang="en-US" sz="7144" b="1" i="1">
                <a:solidFill>
                  <a:srgbClr val="8B4000"/>
                </a:solidFill>
                <a:latin typeface="Canva Sans Bold Italics"/>
                <a:ea typeface="Canva Sans Bold Italics"/>
                <a:cs typeface="Canva Sans Bold Italics"/>
                <a:sym typeface="Canva Sans Bold Italics"/>
              </a:rPr>
              <a:t> — MIRA ALFASSA</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flipV="1">
            <a:off x="15874907" y="8195653"/>
            <a:ext cx="4826186" cy="2091347"/>
          </a:xfrm>
          <a:custGeom>
            <a:avLst/>
            <a:gdLst/>
            <a:ahLst/>
            <a:cxnLst/>
            <a:rect l="l" t="t" r="r" b="b"/>
            <a:pathLst>
              <a:path w="4826186" h="2091347">
                <a:moveTo>
                  <a:pt x="0" y="2091347"/>
                </a:moveTo>
                <a:lnTo>
                  <a:pt x="4826186" y="2091347"/>
                </a:lnTo>
                <a:lnTo>
                  <a:pt x="4826186" y="0"/>
                </a:lnTo>
                <a:lnTo>
                  <a:pt x="0" y="0"/>
                </a:lnTo>
                <a:lnTo>
                  <a:pt x="0" y="2091347"/>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1749642" y="8498746"/>
            <a:ext cx="4826186" cy="2091347"/>
          </a:xfrm>
          <a:custGeom>
            <a:avLst/>
            <a:gdLst/>
            <a:ahLst/>
            <a:cxnLst/>
            <a:rect l="l" t="t" r="r" b="b"/>
            <a:pathLst>
              <a:path w="4826186" h="2091347">
                <a:moveTo>
                  <a:pt x="0" y="2091347"/>
                </a:moveTo>
                <a:lnTo>
                  <a:pt x="4826185" y="2091347"/>
                </a:lnTo>
                <a:lnTo>
                  <a:pt x="4826185" y="0"/>
                </a:lnTo>
                <a:lnTo>
                  <a:pt x="0" y="0"/>
                </a:lnTo>
                <a:lnTo>
                  <a:pt x="0" y="2091347"/>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256514" y="2661413"/>
            <a:ext cx="17774971" cy="3258456"/>
          </a:xfrm>
          <a:prstGeom prst="rect">
            <a:avLst/>
          </a:prstGeom>
        </p:spPr>
        <p:txBody>
          <a:bodyPr wrap="square" lIns="0" tIns="0" rIns="0" bIns="0" rtlCol="0" anchor="t">
            <a:spAutoFit/>
          </a:bodyPr>
          <a:lstStyle/>
          <a:p>
            <a:pPr algn="ctr">
              <a:lnSpc>
                <a:spcPts val="8588"/>
              </a:lnSpc>
              <a:spcBef>
                <a:spcPct val="0"/>
              </a:spcBef>
            </a:pPr>
            <a:r>
              <a:rPr lang="en-US" sz="6134" b="1" i="1" dirty="0">
                <a:solidFill>
                  <a:srgbClr val="8B4000"/>
                </a:solidFill>
                <a:latin typeface="Canva Sans Bold Italics"/>
                <a:ea typeface="Canva Sans Bold Italics"/>
                <a:cs typeface="Canva Sans Bold Italics"/>
                <a:sym typeface="Canva Sans Bold Italics"/>
              </a:rPr>
              <a:t>RESPECT IS NOT JUST ABOUT WHAT WE SAY </a:t>
            </a:r>
          </a:p>
          <a:p>
            <a:pPr algn="ctr">
              <a:lnSpc>
                <a:spcPts val="8588"/>
              </a:lnSpc>
              <a:spcBef>
                <a:spcPct val="0"/>
              </a:spcBef>
            </a:pPr>
            <a:r>
              <a:rPr lang="en-US" sz="6134" b="1" i="1" dirty="0">
                <a:solidFill>
                  <a:srgbClr val="8B4000"/>
                </a:solidFill>
                <a:latin typeface="Canva Sans Bold Italics"/>
                <a:ea typeface="Canva Sans Bold Italics"/>
                <a:cs typeface="Canva Sans Bold Italics"/>
                <a:sym typeface="Canva Sans Bold Italics"/>
              </a:rPr>
              <a:t>IT’S HOW WE ACT, LISTEN, AND TREAT OTHERS WITH KINDNESS.</a:t>
            </a:r>
          </a:p>
        </p:txBody>
      </p:sp>
      <p:sp>
        <p:nvSpPr>
          <p:cNvPr id="5" name="Freeform 5"/>
          <p:cNvSpPr/>
          <p:nvPr/>
        </p:nvSpPr>
        <p:spPr>
          <a:xfrm>
            <a:off x="3429643" y="6573265"/>
            <a:ext cx="3553701" cy="3540778"/>
          </a:xfrm>
          <a:custGeom>
            <a:avLst/>
            <a:gdLst/>
            <a:ahLst/>
            <a:cxnLst/>
            <a:rect l="l" t="t" r="r" b="b"/>
            <a:pathLst>
              <a:path w="3553701" h="3540778">
                <a:moveTo>
                  <a:pt x="0" y="0"/>
                </a:moveTo>
                <a:lnTo>
                  <a:pt x="3553701" y="0"/>
                </a:lnTo>
                <a:lnTo>
                  <a:pt x="3553701" y="3540778"/>
                </a:lnTo>
                <a:lnTo>
                  <a:pt x="0" y="35407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1535920" y="6825851"/>
            <a:ext cx="4142885" cy="3035605"/>
          </a:xfrm>
          <a:custGeom>
            <a:avLst/>
            <a:gdLst/>
            <a:ahLst/>
            <a:cxnLst/>
            <a:rect l="l" t="t" r="r" b="b"/>
            <a:pathLst>
              <a:path w="4142885" h="3035605">
                <a:moveTo>
                  <a:pt x="0" y="0"/>
                </a:moveTo>
                <a:lnTo>
                  <a:pt x="4142884" y="0"/>
                </a:lnTo>
                <a:lnTo>
                  <a:pt x="4142884" y="3035605"/>
                </a:lnTo>
                <a:lnTo>
                  <a:pt x="0" y="303560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TextBox 7"/>
          <p:cNvSpPr txBox="1"/>
          <p:nvPr/>
        </p:nvSpPr>
        <p:spPr>
          <a:xfrm>
            <a:off x="663450" y="299866"/>
            <a:ext cx="14217257" cy="1708151"/>
          </a:xfrm>
          <a:prstGeom prst="rect">
            <a:avLst/>
          </a:prstGeom>
        </p:spPr>
        <p:txBody>
          <a:bodyPr lIns="0" tIns="0" rIns="0" bIns="0" rtlCol="0" anchor="t">
            <a:spAutoFit/>
          </a:bodyPr>
          <a:lstStyle/>
          <a:p>
            <a:pPr algn="l">
              <a:lnSpc>
                <a:spcPts val="13999"/>
              </a:lnSpc>
            </a:pPr>
            <a:r>
              <a:rPr lang="en-US" sz="9999" b="1" i="1" dirty="0">
                <a:solidFill>
                  <a:srgbClr val="7B1E3C"/>
                </a:solidFill>
                <a:latin typeface="Canva Sans Bold Italics"/>
                <a:ea typeface="Canva Sans Bold Italics"/>
                <a:cs typeface="Canva Sans Bold Italics"/>
                <a:sym typeface="Canva Sans Bold Italics"/>
              </a:rPr>
              <a:t>THOUGHT  - Jessica</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pic>
        <p:nvPicPr>
          <p:cNvPr id="1026" name="Picture 2" descr="Generated image">
            <a:extLst>
              <a:ext uri="{FF2B5EF4-FFF2-40B4-BE49-F238E27FC236}">
                <a16:creationId xmlns:a16="http://schemas.microsoft.com/office/drawing/2014/main" id="{9DC4155A-D6C3-7380-C45D-936444923C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003300"/>
            <a:ext cx="18440400" cy="12293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2"/>
          <p:cNvSpPr txBox="1"/>
          <p:nvPr/>
        </p:nvSpPr>
        <p:spPr>
          <a:xfrm rot="620796">
            <a:off x="10327101" y="6083187"/>
            <a:ext cx="3545058" cy="767518"/>
          </a:xfrm>
          <a:prstGeom prst="rect">
            <a:avLst/>
          </a:prstGeom>
        </p:spPr>
        <p:txBody>
          <a:bodyPr wrap="square" lIns="0" tIns="0" rIns="0" bIns="0" rtlCol="0" anchor="t">
            <a:spAutoFit/>
          </a:bodyPr>
          <a:lstStyle/>
          <a:p>
            <a:pPr algn="l">
              <a:lnSpc>
                <a:spcPts val="6304"/>
              </a:lnSpc>
              <a:spcBef>
                <a:spcPct val="0"/>
              </a:spcBef>
            </a:pPr>
            <a:r>
              <a:rPr lang="en-US" sz="3800" b="1" i="1" dirty="0" err="1">
                <a:solidFill>
                  <a:srgbClr val="722F1D"/>
                </a:solidFill>
                <a:latin typeface="Canva Sans Bold Italics"/>
                <a:ea typeface="Canva Sans Bold Italics"/>
                <a:cs typeface="Canva Sans Bold Italics"/>
                <a:sym typeface="Canva Sans Bold Italics"/>
              </a:rPr>
              <a:t>திருக்குறள்</a:t>
            </a:r>
            <a:endParaRPr lang="en-US" sz="3800" b="1" i="1" dirty="0">
              <a:solidFill>
                <a:srgbClr val="722F1D"/>
              </a:solidFill>
              <a:latin typeface="Canva Sans Bold Italics"/>
              <a:ea typeface="Canva Sans Bold Italics"/>
              <a:cs typeface="Canva Sans Bold Italics"/>
              <a:sym typeface="Canva Sans Bold Italics"/>
            </a:endParaRPr>
          </a:p>
        </p:txBody>
      </p:sp>
      <p:sp>
        <p:nvSpPr>
          <p:cNvPr id="3" name="TextBox 3"/>
          <p:cNvSpPr txBox="1"/>
          <p:nvPr/>
        </p:nvSpPr>
        <p:spPr>
          <a:xfrm>
            <a:off x="838200" y="7162816"/>
            <a:ext cx="7403109" cy="2825582"/>
          </a:xfrm>
          <a:prstGeom prst="rect">
            <a:avLst/>
          </a:prstGeom>
        </p:spPr>
        <p:txBody>
          <a:bodyPr lIns="0" tIns="0" rIns="0" bIns="0" rtlCol="0" anchor="t">
            <a:spAutoFit/>
          </a:bodyPr>
          <a:lstStyle/>
          <a:p>
            <a:pPr algn="ctr">
              <a:lnSpc>
                <a:spcPts val="12430"/>
              </a:lnSpc>
              <a:spcBef>
                <a:spcPct val="0"/>
              </a:spcBef>
            </a:pPr>
            <a:r>
              <a:rPr lang="en-US" sz="8878" b="1" i="1" dirty="0" err="1">
                <a:solidFill>
                  <a:srgbClr val="722F1D"/>
                </a:solidFill>
                <a:latin typeface="Canva Sans Bold Italics"/>
                <a:ea typeface="Canva Sans Bold Italics"/>
                <a:cs typeface="Canva Sans Bold Italics"/>
                <a:sym typeface="Canva Sans Bold Italics"/>
              </a:rPr>
              <a:t>திருக்குறள்</a:t>
            </a:r>
            <a:endParaRPr lang="en-US" sz="8878" b="1" i="1" dirty="0">
              <a:solidFill>
                <a:srgbClr val="722F1D"/>
              </a:solidFill>
              <a:latin typeface="Canva Sans Bold Italics"/>
              <a:ea typeface="Canva Sans Bold Italics"/>
              <a:cs typeface="Canva Sans Bold Italics"/>
              <a:sym typeface="Canva Sans Bold Italics"/>
            </a:endParaRPr>
          </a:p>
          <a:p>
            <a:pPr algn="ctr">
              <a:lnSpc>
                <a:spcPts val="10050"/>
              </a:lnSpc>
              <a:spcBef>
                <a:spcPct val="0"/>
              </a:spcBef>
            </a:pPr>
            <a:r>
              <a:rPr lang="en-US" sz="7178" b="1" i="1" dirty="0">
                <a:solidFill>
                  <a:srgbClr val="722F1D"/>
                </a:solidFill>
                <a:latin typeface="Canva Sans Bold Italics"/>
                <a:ea typeface="Canva Sans Bold Italics"/>
                <a:cs typeface="Canva Sans Bold Italics"/>
                <a:sym typeface="Canva Sans Bold Italics"/>
              </a:rPr>
              <a:t>~Rebecca</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674685" y="1757501"/>
            <a:ext cx="16938630" cy="4614084"/>
          </a:xfrm>
          <a:prstGeom prst="rect">
            <a:avLst/>
          </a:prstGeom>
        </p:spPr>
        <p:txBody>
          <a:bodyPr lIns="0" tIns="0" rIns="0" bIns="0" rtlCol="0" anchor="t">
            <a:spAutoFit/>
          </a:bodyPr>
          <a:lstStyle/>
          <a:p>
            <a:pPr algn="ctr">
              <a:lnSpc>
                <a:spcPts val="12150"/>
              </a:lnSpc>
            </a:pPr>
            <a:r>
              <a:rPr lang="ta-IN" sz="8100" dirty="0" err="1">
                <a:solidFill>
                  <a:srgbClr val="7B1E3C"/>
                </a:solidFill>
                <a:latin typeface="Londrina Solid"/>
              </a:rPr>
              <a:t>முப்பொருள்</a:t>
            </a:r>
            <a:r>
              <a:rPr lang="ta-IN" sz="8100" dirty="0">
                <a:solidFill>
                  <a:srgbClr val="7B1E3C"/>
                </a:solidFill>
                <a:latin typeface="Londrina Solid"/>
              </a:rPr>
              <a:t> மூன்றின் விளக்கம் </a:t>
            </a:r>
            <a:r>
              <a:rPr lang="ta-IN" sz="8100" dirty="0" err="1">
                <a:solidFill>
                  <a:srgbClr val="7B1E3C"/>
                </a:solidFill>
                <a:latin typeface="Londrina Solid"/>
              </a:rPr>
              <a:t>ஒருங்குச்செல்</a:t>
            </a:r>
            <a:r>
              <a:rPr lang="ta-IN" sz="8100" dirty="0">
                <a:solidFill>
                  <a:srgbClr val="7B1E3C"/>
                </a:solidFill>
                <a:latin typeface="Londrina Solid"/>
              </a:rPr>
              <a:t> </a:t>
            </a:r>
            <a:r>
              <a:rPr lang="ta-IN" sz="8100" dirty="0" err="1">
                <a:solidFill>
                  <a:srgbClr val="7B1E3C"/>
                </a:solidFill>
                <a:latin typeface="Londrina Solid"/>
              </a:rPr>
              <a:t>முப்பதின்</a:t>
            </a:r>
            <a:r>
              <a:rPr lang="ta-IN" sz="8100" dirty="0">
                <a:solidFill>
                  <a:srgbClr val="7B1E3C"/>
                </a:solidFill>
                <a:latin typeface="Londrina Solid"/>
              </a:rPr>
              <a:t> </a:t>
            </a:r>
            <a:r>
              <a:rPr lang="ta-IN" sz="8100" dirty="0" err="1">
                <a:solidFill>
                  <a:srgbClr val="7B1E3C"/>
                </a:solidFill>
                <a:latin typeface="Londrina Solid"/>
              </a:rPr>
              <a:t>மூன்றும்</a:t>
            </a:r>
            <a:r>
              <a:rPr lang="ta-IN" sz="8100" dirty="0">
                <a:solidFill>
                  <a:srgbClr val="7B1E3C"/>
                </a:solidFill>
                <a:latin typeface="Londrina Solid"/>
              </a:rPr>
              <a:t> தரும்</a:t>
            </a:r>
            <a:endParaRPr lang="en-US" sz="8100" dirty="0">
              <a:solidFill>
                <a:srgbClr val="7B1E3C"/>
              </a:solidFill>
              <a:latin typeface="Londrina Solid"/>
              <a:ea typeface="Londrina Solid"/>
              <a:cs typeface="Londrina Solid"/>
              <a:sym typeface="Londrina Solid"/>
            </a:endParaRPr>
          </a:p>
        </p:txBody>
      </p:sp>
      <p:sp>
        <p:nvSpPr>
          <p:cNvPr id="3" name="TextBox 3"/>
          <p:cNvSpPr txBox="1"/>
          <p:nvPr/>
        </p:nvSpPr>
        <p:spPr>
          <a:xfrm>
            <a:off x="1828800" y="6972300"/>
            <a:ext cx="15465368" cy="2778389"/>
          </a:xfrm>
          <a:prstGeom prst="rect">
            <a:avLst/>
          </a:prstGeom>
        </p:spPr>
        <p:txBody>
          <a:bodyPr lIns="0" tIns="0" rIns="0" bIns="0" rtlCol="0" anchor="t">
            <a:spAutoFit/>
          </a:bodyPr>
          <a:lstStyle/>
          <a:p>
            <a:pPr algn="l">
              <a:lnSpc>
                <a:spcPts val="7190"/>
              </a:lnSpc>
              <a:spcBef>
                <a:spcPct val="0"/>
              </a:spcBef>
            </a:pPr>
            <a:r>
              <a:rPr lang="en-US" sz="7190" dirty="0">
                <a:solidFill>
                  <a:srgbClr val="7B1E3C"/>
                </a:solidFill>
                <a:latin typeface="Londrina Solid"/>
              </a:rPr>
              <a:t>Reverence to elders gives you the benefit of virtue, wealth, and pleasure; it brings the fruit of all three pursuits in life</a:t>
            </a:r>
            <a:endParaRPr lang="en-US" sz="7190" dirty="0">
              <a:solidFill>
                <a:srgbClr val="7B1E3C"/>
              </a:solidFill>
              <a:latin typeface="Londrina Solid"/>
              <a:sym typeface="Londrina Solid"/>
            </a:endParaRPr>
          </a:p>
        </p:txBody>
      </p:sp>
      <p:sp>
        <p:nvSpPr>
          <p:cNvPr id="4" name="TextBox 4"/>
          <p:cNvSpPr txBox="1"/>
          <p:nvPr/>
        </p:nvSpPr>
        <p:spPr>
          <a:xfrm>
            <a:off x="4177719" y="706295"/>
            <a:ext cx="9932561" cy="740079"/>
          </a:xfrm>
          <a:prstGeom prst="rect">
            <a:avLst/>
          </a:prstGeom>
        </p:spPr>
        <p:txBody>
          <a:bodyPr lIns="0" tIns="0" rIns="0" bIns="0" rtlCol="0" anchor="t">
            <a:spAutoFit/>
          </a:bodyPr>
          <a:lstStyle/>
          <a:p>
            <a:pPr algn="ctr">
              <a:lnSpc>
                <a:spcPts val="5511"/>
              </a:lnSpc>
              <a:spcBef>
                <a:spcPct val="0"/>
              </a:spcBef>
            </a:pPr>
            <a:r>
              <a:rPr lang="en-US" sz="5511" dirty="0" err="1">
                <a:solidFill>
                  <a:srgbClr val="7B1E3C"/>
                </a:solidFill>
                <a:latin typeface="Londrina Solid"/>
                <a:ea typeface="Londrina Solid"/>
                <a:cs typeface="Londrina Solid"/>
                <a:sym typeface="Londrina Solid"/>
              </a:rPr>
              <a:t>அதிகாரம்</a:t>
            </a:r>
            <a:r>
              <a:rPr lang="en-US" sz="5511" dirty="0">
                <a:solidFill>
                  <a:srgbClr val="7B1E3C"/>
                </a:solidFill>
                <a:latin typeface="Londrina Solid"/>
                <a:ea typeface="Londrina Solid"/>
                <a:cs typeface="Londrina Solid"/>
                <a:sym typeface="Londrina Solid"/>
              </a:rPr>
              <a:t> 14, </a:t>
            </a:r>
            <a:r>
              <a:rPr lang="en-US" sz="5511" dirty="0" err="1">
                <a:solidFill>
                  <a:srgbClr val="7B1E3C"/>
                </a:solidFill>
                <a:latin typeface="Londrina Solid"/>
                <a:ea typeface="Londrina Solid"/>
                <a:cs typeface="Londrina Solid"/>
                <a:sym typeface="Londrina Solid"/>
              </a:rPr>
              <a:t>குறள்</a:t>
            </a:r>
            <a:r>
              <a:rPr lang="en-US" sz="5511" dirty="0">
                <a:solidFill>
                  <a:srgbClr val="7B1E3C"/>
                </a:solidFill>
                <a:latin typeface="Londrina Solid"/>
                <a:ea typeface="Londrina Solid"/>
                <a:cs typeface="Londrina Solid"/>
                <a:sym typeface="Londrina Solid"/>
              </a:rPr>
              <a:t> 131:</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pic>
        <p:nvPicPr>
          <p:cNvPr id="4" name="Picture 3" descr="Close-up of a newspaper with a magnifying glass&#10;&#10;AI-generated content may be incorrect.">
            <a:extLst>
              <a:ext uri="{FF2B5EF4-FFF2-40B4-BE49-F238E27FC236}">
                <a16:creationId xmlns:a16="http://schemas.microsoft.com/office/drawing/2014/main" id="{455B4DCD-CD1B-E647-91D8-D954E64C44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extBox 2"/>
          <p:cNvSpPr txBox="1"/>
          <p:nvPr/>
        </p:nvSpPr>
        <p:spPr>
          <a:xfrm>
            <a:off x="3650714" y="7024058"/>
            <a:ext cx="7331317" cy="1126334"/>
          </a:xfrm>
          <a:prstGeom prst="rect">
            <a:avLst/>
          </a:prstGeom>
        </p:spPr>
        <p:txBody>
          <a:bodyPr lIns="0" tIns="0" rIns="0" bIns="0" rtlCol="0" anchor="t">
            <a:spAutoFit/>
          </a:bodyPr>
          <a:lstStyle/>
          <a:p>
            <a:pPr algn="ctr">
              <a:lnSpc>
                <a:spcPts val="9193"/>
              </a:lnSpc>
              <a:spcBef>
                <a:spcPct val="0"/>
              </a:spcBef>
            </a:pPr>
            <a:r>
              <a:rPr lang="en-US" sz="6567" b="1" i="1" dirty="0">
                <a:solidFill>
                  <a:srgbClr val="000000"/>
                </a:solidFill>
                <a:latin typeface="Canva Sans Bold Italics"/>
                <a:ea typeface="Canva Sans Bold Italics"/>
                <a:cs typeface="Canva Sans Bold Italics"/>
                <a:sym typeface="Canva Sans Bold Italics"/>
              </a:rPr>
              <a:t>BY Zishaan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flipV="1">
            <a:off x="14786490" y="4446136"/>
            <a:ext cx="18175696" cy="7876135"/>
          </a:xfrm>
          <a:custGeom>
            <a:avLst/>
            <a:gdLst/>
            <a:ahLst/>
            <a:cxnLst/>
            <a:rect l="l" t="t" r="r" b="b"/>
            <a:pathLst>
              <a:path w="18175696" h="7876135">
                <a:moveTo>
                  <a:pt x="0" y="7876135"/>
                </a:moveTo>
                <a:lnTo>
                  <a:pt x="18175696" y="7876135"/>
                </a:lnTo>
                <a:lnTo>
                  <a:pt x="18175696" y="0"/>
                </a:lnTo>
                <a:lnTo>
                  <a:pt x="0" y="0"/>
                </a:lnTo>
                <a:lnTo>
                  <a:pt x="0" y="787613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15002327" y="4446136"/>
            <a:ext cx="18175696" cy="7876135"/>
          </a:xfrm>
          <a:custGeom>
            <a:avLst/>
            <a:gdLst/>
            <a:ahLst/>
            <a:cxnLst/>
            <a:rect l="l" t="t" r="r" b="b"/>
            <a:pathLst>
              <a:path w="18175696" h="7876135">
                <a:moveTo>
                  <a:pt x="0" y="7876135"/>
                </a:moveTo>
                <a:lnTo>
                  <a:pt x="18175696" y="7876135"/>
                </a:lnTo>
                <a:lnTo>
                  <a:pt x="18175696" y="0"/>
                </a:lnTo>
                <a:lnTo>
                  <a:pt x="0" y="0"/>
                </a:lnTo>
                <a:lnTo>
                  <a:pt x="0" y="787613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536798" y="1830455"/>
            <a:ext cx="16722502" cy="6189688"/>
          </a:xfrm>
          <a:prstGeom prst="rect">
            <a:avLst/>
          </a:prstGeom>
        </p:spPr>
        <p:txBody>
          <a:bodyPr lIns="0" tIns="0" rIns="0" bIns="0" rtlCol="0" anchor="t">
            <a:spAutoFit/>
          </a:bodyPr>
          <a:lstStyle/>
          <a:p>
            <a:pPr algn="ctr">
              <a:lnSpc>
                <a:spcPts val="8290"/>
              </a:lnSpc>
              <a:spcBef>
                <a:spcPct val="0"/>
              </a:spcBef>
            </a:pPr>
            <a:r>
              <a:rPr lang="en-US" sz="5526">
                <a:solidFill>
                  <a:srgbClr val="8B4000"/>
                </a:solidFill>
                <a:latin typeface="Londrina Solid"/>
                <a:ea typeface="Londrina Solid"/>
                <a:cs typeface="Londrina Solid"/>
                <a:sym typeface="Londrina Solid"/>
              </a:rPr>
              <a:t>Massive protests erupted across the United States in response to cuts in social services, federal jobs, and immigrant and transgender rights. ​</a:t>
            </a:r>
          </a:p>
          <a:p>
            <a:pPr algn="ctr">
              <a:lnSpc>
                <a:spcPts val="8290"/>
              </a:lnSpc>
              <a:spcBef>
                <a:spcPct val="0"/>
              </a:spcBef>
            </a:pPr>
            <a:r>
              <a:rPr lang="en-US" sz="5526">
                <a:solidFill>
                  <a:srgbClr val="8B4000"/>
                </a:solidFill>
                <a:latin typeface="Londrina Solid"/>
                <a:ea typeface="Londrina Solid"/>
                <a:cs typeface="Londrina Solid"/>
                <a:sym typeface="Londrina Solid"/>
              </a:rPr>
              <a:t>A powerful earthquake struck near Papua New Guinea, prompting tsunami warnings and evacuation efforts. ​</a:t>
            </a:r>
          </a:p>
          <a:p>
            <a:pPr algn="ctr">
              <a:lnSpc>
                <a:spcPts val="8290"/>
              </a:lnSpc>
              <a:spcBef>
                <a:spcPct val="0"/>
              </a:spcBef>
            </a:pPr>
            <a:endParaRPr lang="en-US" sz="5526">
              <a:solidFill>
                <a:srgbClr val="8B4000"/>
              </a:solidFill>
              <a:latin typeface="Londrina Solid"/>
              <a:ea typeface="Londrina Solid"/>
              <a:cs typeface="Londrina Solid"/>
              <a:sym typeface="Londrina Solid"/>
            </a:endParaRPr>
          </a:p>
        </p:txBody>
      </p:sp>
      <p:sp>
        <p:nvSpPr>
          <p:cNvPr id="5" name="Freeform 5"/>
          <p:cNvSpPr/>
          <p:nvPr/>
        </p:nvSpPr>
        <p:spPr>
          <a:xfrm>
            <a:off x="1951506" y="7442233"/>
            <a:ext cx="3997799" cy="2668531"/>
          </a:xfrm>
          <a:custGeom>
            <a:avLst/>
            <a:gdLst/>
            <a:ahLst/>
            <a:cxnLst/>
            <a:rect l="l" t="t" r="r" b="b"/>
            <a:pathLst>
              <a:path w="3997799" h="2668531">
                <a:moveTo>
                  <a:pt x="0" y="0"/>
                </a:moveTo>
                <a:lnTo>
                  <a:pt x="3997798" y="0"/>
                </a:lnTo>
                <a:lnTo>
                  <a:pt x="3997798" y="2668530"/>
                </a:lnTo>
                <a:lnTo>
                  <a:pt x="0" y="2668530"/>
                </a:lnTo>
                <a:lnTo>
                  <a:pt x="0" y="0"/>
                </a:lnTo>
                <a:close/>
              </a:path>
            </a:pathLst>
          </a:custGeom>
          <a:blipFill>
            <a:blip r:embed="rId4"/>
            <a:stretch>
              <a:fillRect/>
            </a:stretch>
          </a:blipFill>
        </p:spPr>
        <p:txBody>
          <a:bodyPr/>
          <a:lstStyle/>
          <a:p>
            <a:endParaRPr lang="en-US"/>
          </a:p>
        </p:txBody>
      </p:sp>
      <p:sp>
        <p:nvSpPr>
          <p:cNvPr id="6" name="Freeform 6"/>
          <p:cNvSpPr/>
          <p:nvPr/>
        </p:nvSpPr>
        <p:spPr>
          <a:xfrm>
            <a:off x="9958009" y="7442233"/>
            <a:ext cx="4383623" cy="2668531"/>
          </a:xfrm>
          <a:custGeom>
            <a:avLst/>
            <a:gdLst/>
            <a:ahLst/>
            <a:cxnLst/>
            <a:rect l="l" t="t" r="r" b="b"/>
            <a:pathLst>
              <a:path w="4383623" h="2668531">
                <a:moveTo>
                  <a:pt x="0" y="0"/>
                </a:moveTo>
                <a:lnTo>
                  <a:pt x="4383624" y="0"/>
                </a:lnTo>
                <a:lnTo>
                  <a:pt x="4383624" y="2668530"/>
                </a:lnTo>
                <a:lnTo>
                  <a:pt x="0" y="2668530"/>
                </a:lnTo>
                <a:lnTo>
                  <a:pt x="0" y="0"/>
                </a:lnTo>
                <a:close/>
              </a:path>
            </a:pathLst>
          </a:custGeom>
          <a:blipFill>
            <a:blip r:embed="rId5"/>
            <a:stretch>
              <a:fillRect/>
            </a:stretch>
          </a:blipFill>
        </p:spPr>
        <p:txBody>
          <a:bodyPr/>
          <a:lstStyle/>
          <a:p>
            <a:endParaRPr lang="en-US"/>
          </a:p>
        </p:txBody>
      </p:sp>
      <p:sp>
        <p:nvSpPr>
          <p:cNvPr id="7" name="TextBox 7"/>
          <p:cNvSpPr txBox="1"/>
          <p:nvPr/>
        </p:nvSpPr>
        <p:spPr>
          <a:xfrm>
            <a:off x="301233" y="117157"/>
            <a:ext cx="15050711" cy="1642110"/>
          </a:xfrm>
          <a:prstGeom prst="rect">
            <a:avLst/>
          </a:prstGeom>
        </p:spPr>
        <p:txBody>
          <a:bodyPr lIns="0" tIns="0" rIns="0" bIns="0" rtlCol="0" anchor="t">
            <a:spAutoFit/>
          </a:bodyPr>
          <a:lstStyle/>
          <a:p>
            <a:pPr algn="ctr">
              <a:lnSpc>
                <a:spcPts val="13439"/>
              </a:lnSpc>
              <a:spcBef>
                <a:spcPct val="0"/>
              </a:spcBef>
            </a:pPr>
            <a:r>
              <a:rPr lang="en-US" sz="9600" b="1" i="1">
                <a:solidFill>
                  <a:srgbClr val="7B1E3C"/>
                </a:solidFill>
                <a:latin typeface="Canva Sans Bold Italics"/>
                <a:ea typeface="Canva Sans Bold Italics"/>
                <a:cs typeface="Canva Sans Bold Italics"/>
                <a:sym typeface="Canva Sans Bold Italics"/>
              </a:rPr>
              <a:t>INTERNATIONAL NEWS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536798" y="350270"/>
            <a:ext cx="12223937" cy="1791706"/>
          </a:xfrm>
          <a:prstGeom prst="rect">
            <a:avLst/>
          </a:prstGeom>
        </p:spPr>
        <p:txBody>
          <a:bodyPr lIns="0" tIns="0" rIns="0" bIns="0" rtlCol="0" anchor="t">
            <a:spAutoFit/>
          </a:bodyPr>
          <a:lstStyle/>
          <a:p>
            <a:pPr algn="l">
              <a:lnSpc>
                <a:spcPts val="13439"/>
              </a:lnSpc>
              <a:spcBef>
                <a:spcPct val="0"/>
              </a:spcBef>
            </a:pPr>
            <a:r>
              <a:rPr lang="en-US" sz="9600" b="1" i="1">
                <a:solidFill>
                  <a:srgbClr val="7B1E3C"/>
                </a:solidFill>
                <a:latin typeface="Canva Sans Bold Italics"/>
                <a:ea typeface="Canva Sans Bold Italics"/>
                <a:cs typeface="Canva Sans Bold Italics"/>
                <a:sym typeface="Canva Sans Bold Italics"/>
              </a:rPr>
              <a:t>NATIONAL NEWS</a:t>
            </a:r>
          </a:p>
        </p:txBody>
      </p:sp>
      <p:sp>
        <p:nvSpPr>
          <p:cNvPr id="3" name="Freeform 3"/>
          <p:cNvSpPr/>
          <p:nvPr/>
        </p:nvSpPr>
        <p:spPr>
          <a:xfrm flipV="1">
            <a:off x="14786490" y="4446136"/>
            <a:ext cx="18175696" cy="7876135"/>
          </a:xfrm>
          <a:custGeom>
            <a:avLst/>
            <a:gdLst/>
            <a:ahLst/>
            <a:cxnLst/>
            <a:rect l="l" t="t" r="r" b="b"/>
            <a:pathLst>
              <a:path w="18175696" h="7876135">
                <a:moveTo>
                  <a:pt x="0" y="7876135"/>
                </a:moveTo>
                <a:lnTo>
                  <a:pt x="18175696" y="7876135"/>
                </a:lnTo>
                <a:lnTo>
                  <a:pt x="18175696" y="0"/>
                </a:lnTo>
                <a:lnTo>
                  <a:pt x="0" y="0"/>
                </a:lnTo>
                <a:lnTo>
                  <a:pt x="0" y="787613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flipV="1">
            <a:off x="-15002327" y="4446136"/>
            <a:ext cx="18175696" cy="7876135"/>
          </a:xfrm>
          <a:custGeom>
            <a:avLst/>
            <a:gdLst/>
            <a:ahLst/>
            <a:cxnLst/>
            <a:rect l="l" t="t" r="r" b="b"/>
            <a:pathLst>
              <a:path w="18175696" h="7876135">
                <a:moveTo>
                  <a:pt x="0" y="7876135"/>
                </a:moveTo>
                <a:lnTo>
                  <a:pt x="18175696" y="7876135"/>
                </a:lnTo>
                <a:lnTo>
                  <a:pt x="18175696" y="0"/>
                </a:lnTo>
                <a:lnTo>
                  <a:pt x="0" y="0"/>
                </a:lnTo>
                <a:lnTo>
                  <a:pt x="0" y="787613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028700" y="1099887"/>
            <a:ext cx="15535808" cy="8543925"/>
          </a:xfrm>
          <a:prstGeom prst="rect">
            <a:avLst/>
          </a:prstGeom>
        </p:spPr>
        <p:txBody>
          <a:bodyPr lIns="0" tIns="0" rIns="0" bIns="0" rtlCol="0" anchor="t">
            <a:spAutoFit/>
          </a:bodyPr>
          <a:lstStyle/>
          <a:p>
            <a:pPr algn="ctr">
              <a:lnSpc>
                <a:spcPts val="7500"/>
              </a:lnSpc>
              <a:spcBef>
                <a:spcPct val="0"/>
              </a:spcBef>
            </a:pPr>
            <a:endParaRPr/>
          </a:p>
          <a:p>
            <a:pPr algn="ctr">
              <a:lnSpc>
                <a:spcPts val="7500"/>
              </a:lnSpc>
              <a:spcBef>
                <a:spcPct val="0"/>
              </a:spcBef>
            </a:pPr>
            <a:r>
              <a:rPr lang="en-US" sz="5000">
                <a:solidFill>
                  <a:srgbClr val="8B4000"/>
                </a:solidFill>
                <a:latin typeface="Londrina Solid"/>
                <a:ea typeface="Londrina Solid"/>
                <a:cs typeface="Londrina Solid"/>
                <a:sym typeface="Londrina Solid"/>
              </a:rPr>
              <a:t>India and Sri Lanka have signed agreements to collaborate on the Trincomalee project and power grid interconnection, aiming to boost regional growth.</a:t>
            </a:r>
          </a:p>
          <a:p>
            <a:pPr algn="ctr">
              <a:lnSpc>
                <a:spcPts val="7500"/>
              </a:lnSpc>
              <a:spcBef>
                <a:spcPct val="0"/>
              </a:spcBef>
            </a:pPr>
            <a:endParaRPr lang="en-US" sz="5000">
              <a:solidFill>
                <a:srgbClr val="8B4000"/>
              </a:solidFill>
              <a:latin typeface="Londrina Solid"/>
              <a:ea typeface="Londrina Solid"/>
              <a:cs typeface="Londrina Solid"/>
              <a:sym typeface="Londrina Solid"/>
            </a:endParaRPr>
          </a:p>
          <a:p>
            <a:pPr algn="ctr">
              <a:lnSpc>
                <a:spcPts val="7500"/>
              </a:lnSpc>
              <a:spcBef>
                <a:spcPct val="0"/>
              </a:spcBef>
            </a:pPr>
            <a:r>
              <a:rPr lang="en-US" sz="5000">
                <a:solidFill>
                  <a:srgbClr val="8B4000"/>
                </a:solidFill>
                <a:latin typeface="Londrina Solid"/>
                <a:ea typeface="Londrina Solid"/>
                <a:cs typeface="Londrina Solid"/>
                <a:sym typeface="Londrina Solid"/>
              </a:rPr>
              <a:t> Modhera village in Gujarat, India’s first fully solar-powered village, has received international praise for sustainable energy usage and self-sufficiency. It has become a model for renewable energy projects across the country.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536798" y="350270"/>
            <a:ext cx="12223937" cy="1791706"/>
          </a:xfrm>
          <a:prstGeom prst="rect">
            <a:avLst/>
          </a:prstGeom>
        </p:spPr>
        <p:txBody>
          <a:bodyPr lIns="0" tIns="0" rIns="0" bIns="0" rtlCol="0" anchor="t">
            <a:spAutoFit/>
          </a:bodyPr>
          <a:lstStyle/>
          <a:p>
            <a:pPr algn="l">
              <a:lnSpc>
                <a:spcPts val="13439"/>
              </a:lnSpc>
              <a:spcBef>
                <a:spcPct val="0"/>
              </a:spcBef>
            </a:pPr>
            <a:r>
              <a:rPr lang="en-US" sz="9600" b="1" i="1">
                <a:solidFill>
                  <a:srgbClr val="7B1E3C"/>
                </a:solidFill>
                <a:latin typeface="Canva Sans Bold Italics"/>
                <a:ea typeface="Canva Sans Bold Italics"/>
                <a:cs typeface="Canva Sans Bold Italics"/>
                <a:sym typeface="Canva Sans Bold Italics"/>
              </a:rPr>
              <a:t>STATE  NEWS</a:t>
            </a:r>
          </a:p>
        </p:txBody>
      </p:sp>
      <p:sp>
        <p:nvSpPr>
          <p:cNvPr id="3" name="Freeform 3"/>
          <p:cNvSpPr/>
          <p:nvPr/>
        </p:nvSpPr>
        <p:spPr>
          <a:xfrm flipV="1">
            <a:off x="14786490" y="4446136"/>
            <a:ext cx="18175696" cy="7876135"/>
          </a:xfrm>
          <a:custGeom>
            <a:avLst/>
            <a:gdLst/>
            <a:ahLst/>
            <a:cxnLst/>
            <a:rect l="l" t="t" r="r" b="b"/>
            <a:pathLst>
              <a:path w="18175696" h="7876135">
                <a:moveTo>
                  <a:pt x="0" y="7876135"/>
                </a:moveTo>
                <a:lnTo>
                  <a:pt x="18175696" y="7876135"/>
                </a:lnTo>
                <a:lnTo>
                  <a:pt x="18175696" y="0"/>
                </a:lnTo>
                <a:lnTo>
                  <a:pt x="0" y="0"/>
                </a:lnTo>
                <a:lnTo>
                  <a:pt x="0" y="787613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flipV="1">
            <a:off x="-15002327" y="4446136"/>
            <a:ext cx="18175696" cy="7876135"/>
          </a:xfrm>
          <a:custGeom>
            <a:avLst/>
            <a:gdLst/>
            <a:ahLst/>
            <a:cxnLst/>
            <a:rect l="l" t="t" r="r" b="b"/>
            <a:pathLst>
              <a:path w="18175696" h="7876135">
                <a:moveTo>
                  <a:pt x="0" y="7876135"/>
                </a:moveTo>
                <a:lnTo>
                  <a:pt x="18175696" y="7876135"/>
                </a:lnTo>
                <a:lnTo>
                  <a:pt x="18175696" y="0"/>
                </a:lnTo>
                <a:lnTo>
                  <a:pt x="0" y="0"/>
                </a:lnTo>
                <a:lnTo>
                  <a:pt x="0" y="787613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028700" y="1830455"/>
            <a:ext cx="15577134" cy="9109771"/>
          </a:xfrm>
          <a:prstGeom prst="rect">
            <a:avLst/>
          </a:prstGeom>
        </p:spPr>
        <p:txBody>
          <a:bodyPr lIns="0" tIns="0" rIns="0" bIns="0" rtlCol="0" anchor="t">
            <a:spAutoFit/>
          </a:bodyPr>
          <a:lstStyle/>
          <a:p>
            <a:pPr algn="ctr">
              <a:lnSpc>
                <a:spcPts val="7722"/>
              </a:lnSpc>
              <a:spcBef>
                <a:spcPct val="0"/>
              </a:spcBef>
            </a:pPr>
            <a:r>
              <a:rPr lang="en-US" sz="5148">
                <a:solidFill>
                  <a:srgbClr val="8B4000"/>
                </a:solidFill>
                <a:latin typeface="Londrina Solid"/>
                <a:ea typeface="Londrina Solid"/>
                <a:cs typeface="Londrina Solid"/>
                <a:sym typeface="Londrina Solid"/>
              </a:rPr>
              <a:t>Prime Minister Narendra Modi inaugurated the New Pamban Bridge, India's first vertical-lift sea bridge, enhancing connectivity to Rameswaram. </a:t>
            </a:r>
          </a:p>
          <a:p>
            <a:pPr algn="ctr">
              <a:lnSpc>
                <a:spcPts val="3192"/>
              </a:lnSpc>
            </a:pPr>
            <a:endParaRPr lang="en-US" sz="5148">
              <a:solidFill>
                <a:srgbClr val="8B4000"/>
              </a:solidFill>
              <a:latin typeface="Londrina Solid"/>
              <a:ea typeface="Londrina Solid"/>
              <a:cs typeface="Londrina Solid"/>
              <a:sym typeface="Londrina Solid"/>
            </a:endParaRPr>
          </a:p>
          <a:p>
            <a:pPr algn="ctr">
              <a:lnSpc>
                <a:spcPts val="7722"/>
              </a:lnSpc>
              <a:spcBef>
                <a:spcPct val="0"/>
              </a:spcBef>
            </a:pPr>
            <a:r>
              <a:rPr lang="en-US" sz="5148">
                <a:solidFill>
                  <a:srgbClr val="8B4000"/>
                </a:solidFill>
                <a:latin typeface="Londrina Solid"/>
                <a:ea typeface="Londrina Solid"/>
                <a:cs typeface="Londrina Solid"/>
                <a:sym typeface="Londrina Solid"/>
              </a:rPr>
              <a:t>Chennai Volunteers Protect Endangered Sea Turtles</a:t>
            </a:r>
          </a:p>
          <a:p>
            <a:pPr algn="ctr">
              <a:lnSpc>
                <a:spcPts val="7722"/>
              </a:lnSpc>
              <a:spcBef>
                <a:spcPct val="0"/>
              </a:spcBef>
            </a:pPr>
            <a:r>
              <a:rPr lang="en-US" sz="5148">
                <a:solidFill>
                  <a:srgbClr val="8B4000"/>
                </a:solidFill>
                <a:latin typeface="Londrina Solid"/>
                <a:ea typeface="Londrina Solid"/>
                <a:cs typeface="Londrina Solid"/>
                <a:sym typeface="Londrina Solid"/>
              </a:rPr>
              <a:t>For nearly four decades, dedicated volunteers in Chennai have been patrolling the city's beaches at night to safeguard the endangered olive ridley sea turtles This year alone, over 260,000 turtle eggs have been protected</a:t>
            </a:r>
          </a:p>
          <a:p>
            <a:pPr algn="ctr">
              <a:lnSpc>
                <a:spcPts val="7722"/>
              </a:lnSpc>
              <a:spcBef>
                <a:spcPct val="0"/>
              </a:spcBef>
            </a:pPr>
            <a:endParaRPr lang="en-US" sz="5148">
              <a:solidFill>
                <a:srgbClr val="8B4000"/>
              </a:solidFill>
              <a:latin typeface="Londrina Solid"/>
              <a:ea typeface="Londrina Solid"/>
              <a:cs typeface="Londrina Solid"/>
              <a:sym typeface="Londrina Soli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536798" y="369320"/>
            <a:ext cx="17751202" cy="1533525"/>
          </a:xfrm>
          <a:prstGeom prst="rect">
            <a:avLst/>
          </a:prstGeom>
        </p:spPr>
        <p:txBody>
          <a:bodyPr lIns="0" tIns="0" rIns="0" bIns="0" rtlCol="0" anchor="t">
            <a:spAutoFit/>
          </a:bodyPr>
          <a:lstStyle/>
          <a:p>
            <a:pPr algn="ctr">
              <a:lnSpc>
                <a:spcPts val="12599"/>
              </a:lnSpc>
              <a:spcBef>
                <a:spcPct val="0"/>
              </a:spcBef>
            </a:pPr>
            <a:r>
              <a:rPr lang="en-US" sz="9000" b="1" i="1">
                <a:solidFill>
                  <a:srgbClr val="7B1E3C"/>
                </a:solidFill>
                <a:latin typeface="Canva Sans Bold Italics"/>
                <a:ea typeface="Canva Sans Bold Italics"/>
                <a:cs typeface="Canva Sans Bold Italics"/>
                <a:sym typeface="Canva Sans Bold Italics"/>
              </a:rPr>
              <a:t>SCIENCE AND TECHNOLOGY </a:t>
            </a:r>
          </a:p>
        </p:txBody>
      </p:sp>
      <p:sp>
        <p:nvSpPr>
          <p:cNvPr id="3" name="Freeform 3"/>
          <p:cNvSpPr/>
          <p:nvPr/>
        </p:nvSpPr>
        <p:spPr>
          <a:xfrm flipV="1">
            <a:off x="14786490" y="4446136"/>
            <a:ext cx="18175696" cy="7876135"/>
          </a:xfrm>
          <a:custGeom>
            <a:avLst/>
            <a:gdLst/>
            <a:ahLst/>
            <a:cxnLst/>
            <a:rect l="l" t="t" r="r" b="b"/>
            <a:pathLst>
              <a:path w="18175696" h="7876135">
                <a:moveTo>
                  <a:pt x="0" y="7876135"/>
                </a:moveTo>
                <a:lnTo>
                  <a:pt x="18175696" y="7876135"/>
                </a:lnTo>
                <a:lnTo>
                  <a:pt x="18175696" y="0"/>
                </a:lnTo>
                <a:lnTo>
                  <a:pt x="0" y="0"/>
                </a:lnTo>
                <a:lnTo>
                  <a:pt x="0" y="787613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flipV="1">
            <a:off x="-15002327" y="4446136"/>
            <a:ext cx="18175696" cy="7876135"/>
          </a:xfrm>
          <a:custGeom>
            <a:avLst/>
            <a:gdLst/>
            <a:ahLst/>
            <a:cxnLst/>
            <a:rect l="l" t="t" r="r" b="b"/>
            <a:pathLst>
              <a:path w="18175696" h="7876135">
                <a:moveTo>
                  <a:pt x="0" y="7876135"/>
                </a:moveTo>
                <a:lnTo>
                  <a:pt x="18175696" y="7876135"/>
                </a:lnTo>
                <a:lnTo>
                  <a:pt x="18175696" y="0"/>
                </a:lnTo>
                <a:lnTo>
                  <a:pt x="0" y="0"/>
                </a:lnTo>
                <a:lnTo>
                  <a:pt x="0" y="787613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028700" y="2097116"/>
            <a:ext cx="15577134" cy="8532556"/>
          </a:xfrm>
          <a:prstGeom prst="rect">
            <a:avLst/>
          </a:prstGeom>
        </p:spPr>
        <p:txBody>
          <a:bodyPr lIns="0" tIns="0" rIns="0" bIns="0" rtlCol="0" anchor="t">
            <a:spAutoFit/>
          </a:bodyPr>
          <a:lstStyle/>
          <a:p>
            <a:pPr algn="ctr">
              <a:lnSpc>
                <a:spcPts val="7572"/>
              </a:lnSpc>
              <a:spcBef>
                <a:spcPct val="0"/>
              </a:spcBef>
            </a:pPr>
            <a:r>
              <a:rPr lang="en-US" sz="5048">
                <a:solidFill>
                  <a:srgbClr val="8B4000"/>
                </a:solidFill>
                <a:latin typeface="Londrina Solid"/>
                <a:ea typeface="Londrina Solid"/>
                <a:cs typeface="Londrina Solid"/>
                <a:sym typeface="Londrina Solid"/>
              </a:rPr>
              <a:t> NASA astronauts aboard the International Space Station</a:t>
            </a:r>
          </a:p>
          <a:p>
            <a:pPr algn="ctr">
              <a:lnSpc>
                <a:spcPts val="7572"/>
              </a:lnSpc>
              <a:spcBef>
                <a:spcPct val="0"/>
              </a:spcBef>
            </a:pPr>
            <a:r>
              <a:rPr lang="en-US" sz="5048">
                <a:solidFill>
                  <a:srgbClr val="8B4000"/>
                </a:solidFill>
                <a:latin typeface="Londrina Solid"/>
                <a:ea typeface="Londrina Solid"/>
                <a:cs typeface="Londrina Solid"/>
                <a:sym typeface="Londrina Solid"/>
              </a:rPr>
              <a:t> are conducting experiments to study how bacteria and fungi grow in microgravity. This helps scientists prepare for</a:t>
            </a:r>
          </a:p>
          <a:p>
            <a:pPr algn="ctr">
              <a:lnSpc>
                <a:spcPts val="7572"/>
              </a:lnSpc>
              <a:spcBef>
                <a:spcPct val="0"/>
              </a:spcBef>
            </a:pPr>
            <a:r>
              <a:rPr lang="en-US" sz="5048">
                <a:solidFill>
                  <a:srgbClr val="8B4000"/>
                </a:solidFill>
                <a:latin typeface="Londrina Solid"/>
                <a:ea typeface="Londrina Solid"/>
                <a:cs typeface="Londrina Solid"/>
                <a:sym typeface="Londrina Solid"/>
              </a:rPr>
              <a:t> long-term space missions like Mars travel.</a:t>
            </a:r>
          </a:p>
          <a:p>
            <a:pPr algn="ctr">
              <a:lnSpc>
                <a:spcPts val="7572"/>
              </a:lnSpc>
              <a:spcBef>
                <a:spcPct val="0"/>
              </a:spcBef>
            </a:pPr>
            <a:endParaRPr lang="en-US" sz="5048">
              <a:solidFill>
                <a:srgbClr val="8B4000"/>
              </a:solidFill>
              <a:latin typeface="Londrina Solid"/>
              <a:ea typeface="Londrina Solid"/>
              <a:cs typeface="Londrina Solid"/>
              <a:sym typeface="Londrina Solid"/>
            </a:endParaRPr>
          </a:p>
          <a:p>
            <a:pPr algn="ctr">
              <a:lnSpc>
                <a:spcPts val="7572"/>
              </a:lnSpc>
              <a:spcBef>
                <a:spcPct val="0"/>
              </a:spcBef>
            </a:pPr>
            <a:r>
              <a:rPr lang="en-US" sz="5048">
                <a:solidFill>
                  <a:srgbClr val="8B4000"/>
                </a:solidFill>
                <a:latin typeface="Londrina Solid"/>
                <a:ea typeface="Londrina Solid"/>
                <a:cs typeface="Londrina Solid"/>
                <a:sym typeface="Londrina Solid"/>
              </a:rPr>
              <a:t>India has introduced its first AI language chip called “Vaakya”, designed to process Indian languages for speech-to-text and translation tools.</a:t>
            </a:r>
          </a:p>
          <a:p>
            <a:pPr algn="ctr">
              <a:lnSpc>
                <a:spcPts val="7572"/>
              </a:lnSpc>
              <a:spcBef>
                <a:spcPct val="0"/>
              </a:spcBef>
            </a:pPr>
            <a:endParaRPr lang="en-US" sz="5048">
              <a:solidFill>
                <a:srgbClr val="8B4000"/>
              </a:solidFill>
              <a:latin typeface="Londrina Solid"/>
              <a:ea typeface="Londrina Solid"/>
              <a:cs typeface="Londrina Solid"/>
              <a:sym typeface="Londrina Soli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flipV="1">
            <a:off x="14786490" y="4446136"/>
            <a:ext cx="18175696" cy="7876135"/>
          </a:xfrm>
          <a:custGeom>
            <a:avLst/>
            <a:gdLst/>
            <a:ahLst/>
            <a:cxnLst/>
            <a:rect l="l" t="t" r="r" b="b"/>
            <a:pathLst>
              <a:path w="18175696" h="7876135">
                <a:moveTo>
                  <a:pt x="0" y="7876135"/>
                </a:moveTo>
                <a:lnTo>
                  <a:pt x="18175696" y="7876135"/>
                </a:lnTo>
                <a:lnTo>
                  <a:pt x="18175696" y="0"/>
                </a:lnTo>
                <a:lnTo>
                  <a:pt x="0" y="0"/>
                </a:lnTo>
                <a:lnTo>
                  <a:pt x="0" y="787613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15002327" y="4446136"/>
            <a:ext cx="18175696" cy="7876135"/>
          </a:xfrm>
          <a:custGeom>
            <a:avLst/>
            <a:gdLst/>
            <a:ahLst/>
            <a:cxnLst/>
            <a:rect l="l" t="t" r="r" b="b"/>
            <a:pathLst>
              <a:path w="18175696" h="7876135">
                <a:moveTo>
                  <a:pt x="0" y="7876135"/>
                </a:moveTo>
                <a:lnTo>
                  <a:pt x="18175696" y="7876135"/>
                </a:lnTo>
                <a:lnTo>
                  <a:pt x="18175696" y="0"/>
                </a:lnTo>
                <a:lnTo>
                  <a:pt x="0" y="0"/>
                </a:lnTo>
                <a:lnTo>
                  <a:pt x="0" y="787613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536798" y="350270"/>
            <a:ext cx="12223937" cy="1791706"/>
          </a:xfrm>
          <a:prstGeom prst="rect">
            <a:avLst/>
          </a:prstGeom>
        </p:spPr>
        <p:txBody>
          <a:bodyPr lIns="0" tIns="0" rIns="0" bIns="0" rtlCol="0" anchor="t">
            <a:spAutoFit/>
          </a:bodyPr>
          <a:lstStyle/>
          <a:p>
            <a:pPr algn="l">
              <a:lnSpc>
                <a:spcPts val="13439"/>
              </a:lnSpc>
              <a:spcBef>
                <a:spcPct val="0"/>
              </a:spcBef>
            </a:pPr>
            <a:r>
              <a:rPr lang="en-US" sz="9600" b="1" i="1">
                <a:solidFill>
                  <a:srgbClr val="7B1E3C"/>
                </a:solidFill>
                <a:latin typeface="Canva Sans Bold Italics"/>
                <a:ea typeface="Canva Sans Bold Italics"/>
                <a:cs typeface="Canva Sans Bold Italics"/>
                <a:sym typeface="Canva Sans Bold Italics"/>
              </a:rPr>
              <a:t>SPORTS NEWS</a:t>
            </a:r>
          </a:p>
        </p:txBody>
      </p:sp>
      <p:sp>
        <p:nvSpPr>
          <p:cNvPr id="6" name="TextBox 6"/>
          <p:cNvSpPr txBox="1"/>
          <p:nvPr/>
        </p:nvSpPr>
        <p:spPr>
          <a:xfrm>
            <a:off x="1970844" y="1981355"/>
            <a:ext cx="14346313" cy="4868962"/>
          </a:xfrm>
          <a:prstGeom prst="rect">
            <a:avLst/>
          </a:prstGeom>
        </p:spPr>
        <p:txBody>
          <a:bodyPr lIns="0" tIns="0" rIns="0" bIns="0" rtlCol="0" anchor="t">
            <a:spAutoFit/>
          </a:bodyPr>
          <a:lstStyle/>
          <a:p>
            <a:pPr algn="ctr">
              <a:lnSpc>
                <a:spcPts val="9607"/>
              </a:lnSpc>
              <a:spcBef>
                <a:spcPct val="0"/>
              </a:spcBef>
            </a:pPr>
            <a:r>
              <a:rPr lang="en-US" sz="6862" b="1" i="1" dirty="0">
                <a:solidFill>
                  <a:srgbClr val="8B4000"/>
                </a:solidFill>
                <a:latin typeface="Canva Sans Bold Italics"/>
                <a:ea typeface="Canva Sans Bold Italics"/>
                <a:cs typeface="Canva Sans Bold Italics"/>
                <a:sym typeface="Canva Sans Bold Italics"/>
              </a:rPr>
              <a:t>IN THE 23RD MATCH OF IPL , GUJARAT TITANS DEFEATED RAJASTHAN ROYALS BY 58 RUNS.</a:t>
            </a:r>
          </a:p>
        </p:txBody>
      </p:sp>
      <p:pic>
        <p:nvPicPr>
          <p:cNvPr id="9" name="Picture 8" descr="A black background with white text&#10;&#10;AI-generated content may be incorrect.">
            <a:extLst>
              <a:ext uri="{FF2B5EF4-FFF2-40B4-BE49-F238E27FC236}">
                <a16:creationId xmlns:a16="http://schemas.microsoft.com/office/drawing/2014/main" id="{F6674280-B4A9-DA00-CDC2-3FBEE8F8C9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0" y="7386722"/>
            <a:ext cx="9026935" cy="256121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3" name="Freeform 3"/>
          <p:cNvSpPr/>
          <p:nvPr/>
        </p:nvSpPr>
        <p:spPr>
          <a:xfrm flipV="1">
            <a:off x="14786490" y="4446136"/>
            <a:ext cx="18175696" cy="7876135"/>
          </a:xfrm>
          <a:custGeom>
            <a:avLst/>
            <a:gdLst/>
            <a:ahLst/>
            <a:cxnLst/>
            <a:rect l="l" t="t" r="r" b="b"/>
            <a:pathLst>
              <a:path w="18175696" h="7876135">
                <a:moveTo>
                  <a:pt x="0" y="7876135"/>
                </a:moveTo>
                <a:lnTo>
                  <a:pt x="18175696" y="7876135"/>
                </a:lnTo>
                <a:lnTo>
                  <a:pt x="18175696" y="0"/>
                </a:lnTo>
                <a:lnTo>
                  <a:pt x="0" y="0"/>
                </a:lnTo>
                <a:lnTo>
                  <a:pt x="0" y="787613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flipV="1">
            <a:off x="-15002327" y="4446136"/>
            <a:ext cx="18175696" cy="7876135"/>
          </a:xfrm>
          <a:custGeom>
            <a:avLst/>
            <a:gdLst/>
            <a:ahLst/>
            <a:cxnLst/>
            <a:rect l="l" t="t" r="r" b="b"/>
            <a:pathLst>
              <a:path w="18175696" h="7876135">
                <a:moveTo>
                  <a:pt x="0" y="7876135"/>
                </a:moveTo>
                <a:lnTo>
                  <a:pt x="18175696" y="7876135"/>
                </a:lnTo>
                <a:lnTo>
                  <a:pt x="18175696" y="0"/>
                </a:lnTo>
                <a:lnTo>
                  <a:pt x="0" y="0"/>
                </a:lnTo>
                <a:lnTo>
                  <a:pt x="0" y="787613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2509665" y="1775417"/>
            <a:ext cx="12859392" cy="8059502"/>
          </a:xfrm>
          <a:custGeom>
            <a:avLst/>
            <a:gdLst/>
            <a:ahLst/>
            <a:cxnLst/>
            <a:rect l="l" t="t" r="r" b="b"/>
            <a:pathLst>
              <a:path w="12859392" h="8059502">
                <a:moveTo>
                  <a:pt x="0" y="0"/>
                </a:moveTo>
                <a:lnTo>
                  <a:pt x="12859393" y="0"/>
                </a:lnTo>
                <a:lnTo>
                  <a:pt x="12859393" y="8059502"/>
                </a:lnTo>
                <a:lnTo>
                  <a:pt x="0" y="8059502"/>
                </a:lnTo>
                <a:lnTo>
                  <a:pt x="0" y="0"/>
                </a:lnTo>
                <a:close/>
              </a:path>
            </a:pathLst>
          </a:custGeom>
          <a:blipFill>
            <a:blip r:embed="rId4"/>
            <a:stretch>
              <a:fillRect t="-658" b="-658"/>
            </a:stretch>
          </a:blipFill>
        </p:spPr>
        <p:txBody>
          <a:bodyPr/>
          <a:lstStyle/>
          <a:p>
            <a:endParaRPr lang="en-US"/>
          </a:p>
        </p:txBody>
      </p:sp>
      <p:sp>
        <p:nvSpPr>
          <p:cNvPr id="6" name="TextBox 6"/>
          <p:cNvSpPr txBox="1"/>
          <p:nvPr/>
        </p:nvSpPr>
        <p:spPr>
          <a:xfrm>
            <a:off x="536798" y="-95250"/>
            <a:ext cx="12223937" cy="1791706"/>
          </a:xfrm>
          <a:prstGeom prst="rect">
            <a:avLst/>
          </a:prstGeom>
        </p:spPr>
        <p:txBody>
          <a:bodyPr lIns="0" tIns="0" rIns="0" bIns="0" rtlCol="0" anchor="t">
            <a:spAutoFit/>
          </a:bodyPr>
          <a:lstStyle/>
          <a:p>
            <a:pPr algn="l">
              <a:lnSpc>
                <a:spcPts val="13439"/>
              </a:lnSpc>
              <a:spcBef>
                <a:spcPct val="0"/>
              </a:spcBef>
            </a:pPr>
            <a:r>
              <a:rPr lang="en-US" sz="9600" b="1" i="1">
                <a:solidFill>
                  <a:srgbClr val="7B1E3C"/>
                </a:solidFill>
                <a:latin typeface="Canva Sans Bold Italics"/>
                <a:ea typeface="Canva Sans Bold Italics"/>
                <a:cs typeface="Canva Sans Bold Italics"/>
                <a:sym typeface="Canva Sans Bold Italics"/>
              </a:rPr>
              <a:t>WEATHER</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2767693" y="4282851"/>
            <a:ext cx="13179996" cy="4975449"/>
          </a:xfrm>
          <a:custGeom>
            <a:avLst/>
            <a:gdLst/>
            <a:ahLst/>
            <a:cxnLst/>
            <a:rect l="l" t="t" r="r" b="b"/>
            <a:pathLst>
              <a:path w="13179996" h="4975449">
                <a:moveTo>
                  <a:pt x="0" y="0"/>
                </a:moveTo>
                <a:lnTo>
                  <a:pt x="13179996" y="0"/>
                </a:lnTo>
                <a:lnTo>
                  <a:pt x="13179996" y="4975449"/>
                </a:lnTo>
                <a:lnTo>
                  <a:pt x="0" y="4975449"/>
                </a:lnTo>
                <a:lnTo>
                  <a:pt x="0" y="0"/>
                </a:lnTo>
                <a:close/>
              </a:path>
            </a:pathLst>
          </a:custGeom>
          <a:blipFill>
            <a:blip r:embed="rId2"/>
            <a:stretch>
              <a:fillRect/>
            </a:stretch>
          </a:blipFill>
        </p:spPr>
        <p:txBody>
          <a:bodyPr/>
          <a:lstStyle/>
          <a:p>
            <a:endParaRPr lang="en-US"/>
          </a:p>
        </p:txBody>
      </p:sp>
      <p:sp>
        <p:nvSpPr>
          <p:cNvPr id="3" name="Freeform 3"/>
          <p:cNvSpPr/>
          <p:nvPr/>
        </p:nvSpPr>
        <p:spPr>
          <a:xfrm>
            <a:off x="2767693" y="343757"/>
            <a:ext cx="9568542" cy="4159091"/>
          </a:xfrm>
          <a:custGeom>
            <a:avLst/>
            <a:gdLst/>
            <a:ahLst/>
            <a:cxnLst/>
            <a:rect l="l" t="t" r="r" b="b"/>
            <a:pathLst>
              <a:path w="9568542" h="4159091">
                <a:moveTo>
                  <a:pt x="0" y="0"/>
                </a:moveTo>
                <a:lnTo>
                  <a:pt x="9568542" y="0"/>
                </a:lnTo>
                <a:lnTo>
                  <a:pt x="9568542" y="4159092"/>
                </a:lnTo>
                <a:lnTo>
                  <a:pt x="0" y="4159092"/>
                </a:lnTo>
                <a:lnTo>
                  <a:pt x="0" y="0"/>
                </a:lnTo>
                <a:close/>
              </a:path>
            </a:pathLst>
          </a:custGeom>
          <a:blipFill>
            <a:blip r:embed="rId3"/>
            <a:stretch>
              <a:fillRect r="-69624"/>
            </a:stretch>
          </a:blipFill>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4" name="Freeform 4"/>
          <p:cNvSpPr/>
          <p:nvPr/>
        </p:nvSpPr>
        <p:spPr>
          <a:xfrm flipV="1">
            <a:off x="10780222" y="6996278"/>
            <a:ext cx="9293068" cy="4026996"/>
          </a:xfrm>
          <a:custGeom>
            <a:avLst/>
            <a:gdLst/>
            <a:ahLst/>
            <a:cxnLst/>
            <a:rect l="l" t="t" r="r" b="b"/>
            <a:pathLst>
              <a:path w="9293068" h="4026996">
                <a:moveTo>
                  <a:pt x="0" y="4026996"/>
                </a:moveTo>
                <a:lnTo>
                  <a:pt x="9293068" y="4026996"/>
                </a:lnTo>
                <a:lnTo>
                  <a:pt x="9293068" y="0"/>
                </a:lnTo>
                <a:lnTo>
                  <a:pt x="0" y="0"/>
                </a:lnTo>
                <a:lnTo>
                  <a:pt x="0" y="4026996"/>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599886" y="3506040"/>
            <a:ext cx="8520405" cy="4824679"/>
          </a:xfrm>
          <a:custGeom>
            <a:avLst/>
            <a:gdLst/>
            <a:ahLst/>
            <a:cxnLst/>
            <a:rect l="l" t="t" r="r" b="b"/>
            <a:pathLst>
              <a:path w="8520405" h="4824679">
                <a:moveTo>
                  <a:pt x="0" y="0"/>
                </a:moveTo>
                <a:lnTo>
                  <a:pt x="8520405" y="0"/>
                </a:lnTo>
                <a:lnTo>
                  <a:pt x="8520405" y="4824679"/>
                </a:lnTo>
                <a:lnTo>
                  <a:pt x="0" y="48246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1212808" y="698582"/>
            <a:ext cx="16672593" cy="1714187"/>
          </a:xfrm>
          <a:prstGeom prst="rect">
            <a:avLst/>
          </a:prstGeom>
        </p:spPr>
        <p:txBody>
          <a:bodyPr lIns="0" tIns="0" rIns="0" bIns="0" rtlCol="0" anchor="t">
            <a:spAutoFit/>
          </a:bodyPr>
          <a:lstStyle/>
          <a:p>
            <a:pPr algn="l">
              <a:lnSpc>
                <a:spcPts val="13999"/>
              </a:lnSpc>
              <a:spcBef>
                <a:spcPct val="0"/>
              </a:spcBef>
            </a:pPr>
            <a:r>
              <a:rPr lang="en-US" sz="9999" b="1" i="1" dirty="0">
                <a:solidFill>
                  <a:srgbClr val="7B1E3C"/>
                </a:solidFill>
                <a:latin typeface="Canva Sans Bold Italics"/>
                <a:ea typeface="Canva Sans Bold Italics"/>
                <a:cs typeface="Canva Sans Bold Italics"/>
                <a:sym typeface="Canva Sans Bold Italics"/>
              </a:rPr>
              <a:t>Archita &amp; Harshita</a:t>
            </a:r>
          </a:p>
        </p:txBody>
      </p:sp>
      <p:pic>
        <p:nvPicPr>
          <p:cNvPr id="9" name="Picture 8" descr="A black background with a black square&#10;&#10;AI-generated content may be incorrect.">
            <a:extLst>
              <a:ext uri="{FF2B5EF4-FFF2-40B4-BE49-F238E27FC236}">
                <a16:creationId xmlns:a16="http://schemas.microsoft.com/office/drawing/2014/main" id="{0FE5A55C-4B78-EE2B-A4D2-92520794CF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13447888" y="1677812"/>
            <a:ext cx="1542344" cy="771172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334110" y="742950"/>
            <a:ext cx="11562748" cy="1917666"/>
          </a:xfrm>
          <a:prstGeom prst="rect">
            <a:avLst/>
          </a:prstGeom>
        </p:spPr>
        <p:txBody>
          <a:bodyPr lIns="0" tIns="0" rIns="0" bIns="0" rtlCol="0" anchor="t">
            <a:spAutoFit/>
          </a:bodyPr>
          <a:lstStyle/>
          <a:p>
            <a:pPr algn="ctr">
              <a:lnSpc>
                <a:spcPts val="12597"/>
              </a:lnSpc>
            </a:pPr>
            <a:r>
              <a:rPr lang="en-US" sz="17496" b="1">
                <a:solidFill>
                  <a:srgbClr val="0171D3"/>
                </a:solidFill>
                <a:latin typeface="Ahkio Heavy"/>
                <a:ea typeface="Ahkio Heavy"/>
                <a:cs typeface="Ahkio Heavy"/>
                <a:sym typeface="Ahkio Heavy"/>
              </a:rPr>
              <a:t>RULES</a:t>
            </a:r>
          </a:p>
        </p:txBody>
      </p:sp>
      <p:sp>
        <p:nvSpPr>
          <p:cNvPr id="3" name="TextBox 3"/>
          <p:cNvSpPr txBox="1"/>
          <p:nvPr/>
        </p:nvSpPr>
        <p:spPr>
          <a:xfrm>
            <a:off x="1423596" y="2555841"/>
            <a:ext cx="15440808" cy="7549183"/>
          </a:xfrm>
          <a:prstGeom prst="rect">
            <a:avLst/>
          </a:prstGeom>
        </p:spPr>
        <p:txBody>
          <a:bodyPr lIns="0" tIns="0" rIns="0" bIns="0" rtlCol="0" anchor="t">
            <a:spAutoFit/>
          </a:bodyPr>
          <a:lstStyle/>
          <a:p>
            <a:pPr algn="ctr">
              <a:lnSpc>
                <a:spcPts val="7411"/>
              </a:lnSpc>
            </a:pPr>
            <a:r>
              <a:rPr lang="en-US" sz="5293" b="1" i="1" dirty="0">
                <a:solidFill>
                  <a:srgbClr val="7B024D"/>
                </a:solidFill>
                <a:latin typeface="Canva Sans Bold Italics"/>
                <a:ea typeface="Canva Sans Bold Italics"/>
                <a:cs typeface="Canva Sans Bold Italics"/>
                <a:sym typeface="Canva Sans Bold Italics"/>
              </a:rPr>
              <a:t>NO CHORUS ANSWERS</a:t>
            </a:r>
          </a:p>
          <a:p>
            <a:pPr algn="ctr">
              <a:lnSpc>
                <a:spcPts val="7411"/>
              </a:lnSpc>
              <a:spcBef>
                <a:spcPct val="0"/>
              </a:spcBef>
            </a:pPr>
            <a:r>
              <a:rPr lang="en-US" sz="5293" b="1" i="1" dirty="0">
                <a:solidFill>
                  <a:srgbClr val="7B024D"/>
                </a:solidFill>
                <a:latin typeface="Canva Sans Bold Italics"/>
                <a:ea typeface="Canva Sans Bold Italics"/>
                <a:cs typeface="Canva Sans Bold Italics"/>
                <a:sym typeface="Canva Sans Bold Italics"/>
              </a:rPr>
              <a:t>PLEASE RAISE YOUR HAND </a:t>
            </a:r>
          </a:p>
          <a:p>
            <a:pPr algn="ctr">
              <a:lnSpc>
                <a:spcPts val="7411"/>
              </a:lnSpc>
              <a:spcBef>
                <a:spcPct val="0"/>
              </a:spcBef>
            </a:pPr>
            <a:r>
              <a:rPr lang="en-US" sz="5293" b="1" i="1" dirty="0">
                <a:solidFill>
                  <a:srgbClr val="7B024D"/>
                </a:solidFill>
                <a:latin typeface="Canva Sans Bold Italics"/>
                <a:ea typeface="Canva Sans Bold Italics"/>
                <a:cs typeface="Canva Sans Bold Italics"/>
                <a:sym typeface="Canva Sans Bold Italics"/>
              </a:rPr>
              <a:t>AND RESPECT ALL THE RULES</a:t>
            </a:r>
          </a:p>
          <a:p>
            <a:pPr algn="ctr">
              <a:lnSpc>
                <a:spcPts val="7411"/>
              </a:lnSpc>
              <a:spcBef>
                <a:spcPct val="0"/>
              </a:spcBef>
            </a:pPr>
            <a:endParaRPr lang="en-US" sz="5293" b="1" i="1" dirty="0">
              <a:solidFill>
                <a:srgbClr val="7B024D"/>
              </a:solidFill>
              <a:latin typeface="Canva Sans Bold Italics"/>
              <a:sym typeface="Canva Sans Bold Italics"/>
            </a:endParaRPr>
          </a:p>
          <a:p>
            <a:pPr algn="ctr">
              <a:lnSpc>
                <a:spcPts val="7411"/>
              </a:lnSpc>
              <a:spcBef>
                <a:spcPct val="0"/>
              </a:spcBef>
            </a:pPr>
            <a:r>
              <a:rPr lang="en-US" sz="5293" b="1" i="1" dirty="0">
                <a:solidFill>
                  <a:srgbClr val="8B4000"/>
                </a:solidFill>
                <a:latin typeface="Canva Sans Bold Italics"/>
              </a:rPr>
              <a:t>We will be asking a series of questions and will call out those names starting with the letters in the word </a:t>
            </a:r>
            <a:r>
              <a:rPr lang="en-US" sz="5293" b="1" i="1" u="sng" dirty="0">
                <a:solidFill>
                  <a:srgbClr val="8B4000"/>
                </a:solidFill>
                <a:latin typeface="Canva Sans Bold Italics"/>
              </a:rPr>
              <a:t>R E S P E C T </a:t>
            </a:r>
            <a:r>
              <a:rPr lang="en-US" sz="5293" b="1" i="1" dirty="0">
                <a:solidFill>
                  <a:srgbClr val="8B4000"/>
                </a:solidFill>
                <a:latin typeface="Canva Sans Bold Italics"/>
              </a:rPr>
              <a:t>to answer the questions.</a:t>
            </a:r>
            <a:endParaRPr lang="en-US" sz="5293" b="1" i="1" dirty="0">
              <a:solidFill>
                <a:srgbClr val="8B4000"/>
              </a:solidFill>
              <a:latin typeface="Canva Sans Bold Italics"/>
              <a:sym typeface="Canva Sans Bold Italics"/>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419102" y="1333502"/>
            <a:ext cx="17868898" cy="7464467"/>
          </a:xfrm>
          <a:prstGeom prst="rect">
            <a:avLst/>
          </a:prstGeom>
        </p:spPr>
        <p:txBody>
          <a:bodyPr lIns="0" tIns="0" rIns="0" bIns="0" rtlCol="0" anchor="t">
            <a:spAutoFit/>
          </a:bodyPr>
          <a:lstStyle/>
          <a:p>
            <a:pPr algn="l">
              <a:lnSpc>
                <a:spcPts val="5599"/>
              </a:lnSpc>
              <a:spcBef>
                <a:spcPct val="0"/>
              </a:spcBef>
            </a:pPr>
            <a:r>
              <a:rPr lang="en-US" sz="3999" b="1" i="1">
                <a:solidFill>
                  <a:srgbClr val="7B024D"/>
                </a:solidFill>
                <a:latin typeface="Canva Sans Bold Italics"/>
                <a:ea typeface="Canva Sans Bold Italics"/>
                <a:cs typeface="Canva Sans Bold Italics"/>
                <a:sym typeface="Canva Sans Bold Italics"/>
              </a:rPr>
              <a:t>SCENARIO 1: R </a:t>
            </a:r>
          </a:p>
          <a:p>
            <a:pPr algn="l">
              <a:lnSpc>
                <a:spcPts val="5599"/>
              </a:lnSpc>
              <a:spcBef>
                <a:spcPct val="0"/>
              </a:spcBef>
            </a:pPr>
            <a:endParaRPr lang="en-US" sz="3999" b="1" i="1">
              <a:solidFill>
                <a:srgbClr val="7B024D"/>
              </a:solidFill>
              <a:latin typeface="Canva Sans Bold Italics"/>
              <a:ea typeface="Canva Sans Bold Italics"/>
              <a:cs typeface="Canva Sans Bold Italics"/>
              <a:sym typeface="Canva Sans Bold Italics"/>
            </a:endParaRPr>
          </a:p>
          <a:p>
            <a:pPr algn="l">
              <a:lnSpc>
                <a:spcPts val="5599"/>
              </a:lnSpc>
              <a:spcBef>
                <a:spcPct val="0"/>
              </a:spcBef>
            </a:pPr>
            <a:r>
              <a:rPr lang="en-US" sz="3999" b="1" i="1">
                <a:solidFill>
                  <a:srgbClr val="722F1D"/>
                </a:solidFill>
                <a:latin typeface="Canva Sans Bold Italics"/>
                <a:ea typeface="Canva Sans Bold Italics"/>
                <a:cs typeface="Canva Sans Bold Italics"/>
                <a:sym typeface="Canva Sans Bold Italics"/>
              </a:rPr>
              <a:t>AISHA IS WORKING ON A GROUP PROJECT WITH THREE OTHER CLASSMATES. ONE CLASSMATE, RAHUL, IS CONSTANTLY CHECKING HIS PHONE AND OCCASIONALLY INTERRUPTING AISHA WHEN SHE'S SHARING HER IDEAS. HOWEVER, RAHUL ALWAYS SAYS "EXCUSE ME" BEFORE INTERRUPTING.</a:t>
            </a:r>
          </a:p>
          <a:p>
            <a:pPr algn="l">
              <a:lnSpc>
                <a:spcPts val="5599"/>
              </a:lnSpc>
              <a:spcBef>
                <a:spcPct val="0"/>
              </a:spcBef>
            </a:pPr>
            <a:endParaRPr lang="en-US" sz="3999" b="1" i="1">
              <a:solidFill>
                <a:srgbClr val="722F1D"/>
              </a:solidFill>
              <a:latin typeface="Canva Sans Bold Italics"/>
              <a:ea typeface="Canva Sans Bold Italics"/>
              <a:cs typeface="Canva Sans Bold Italics"/>
              <a:sym typeface="Canva Sans Bold Italics"/>
            </a:endParaRPr>
          </a:p>
          <a:p>
            <a:pPr algn="l">
              <a:lnSpc>
                <a:spcPts val="5599"/>
              </a:lnSpc>
              <a:spcBef>
                <a:spcPct val="0"/>
              </a:spcBef>
            </a:pPr>
            <a:endParaRPr lang="en-US" sz="3999" b="1" i="1">
              <a:solidFill>
                <a:srgbClr val="722F1D"/>
              </a:solidFill>
              <a:latin typeface="Canva Sans Bold Italics"/>
              <a:ea typeface="Canva Sans Bold Italics"/>
              <a:cs typeface="Canva Sans Bold Italics"/>
              <a:sym typeface="Canva Sans Bold Italics"/>
            </a:endParaRPr>
          </a:p>
          <a:p>
            <a:pPr algn="l">
              <a:lnSpc>
                <a:spcPts val="5599"/>
              </a:lnSpc>
              <a:spcBef>
                <a:spcPct val="0"/>
              </a:spcBef>
            </a:pPr>
            <a:r>
              <a:rPr lang="en-US" sz="3999" b="1" i="1">
                <a:solidFill>
                  <a:srgbClr val="D33030"/>
                </a:solidFill>
                <a:latin typeface="Canva Sans Bold Italics"/>
                <a:ea typeface="Canva Sans Bold Italics"/>
                <a:cs typeface="Canva Sans Bold Italics"/>
                <a:sym typeface="Canva Sans Bold Italics"/>
              </a:rPr>
              <a:t>QUESTION: IS RAHUL'S BEHAVIOR RESPECTFUL OR DISRESPECTFUL?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685798" y="1682945"/>
            <a:ext cx="5959000" cy="1308155"/>
          </a:xfrm>
          <a:prstGeom prst="rect">
            <a:avLst/>
          </a:prstGeom>
        </p:spPr>
        <p:txBody>
          <a:bodyPr lIns="0" tIns="0" rIns="0" bIns="0" rtlCol="0" anchor="t">
            <a:spAutoFit/>
          </a:bodyPr>
          <a:lstStyle/>
          <a:p>
            <a:pPr algn="ctr">
              <a:lnSpc>
                <a:spcPts val="9350"/>
              </a:lnSpc>
            </a:pPr>
            <a:r>
              <a:rPr lang="en-US" sz="11000" spc="-330">
                <a:solidFill>
                  <a:srgbClr val="7B024D"/>
                </a:solidFill>
                <a:latin typeface="Frankfurter Highlight"/>
                <a:ea typeface="Frankfurter Highlight"/>
                <a:cs typeface="Frankfurter Highlight"/>
                <a:sym typeface="Frankfurter Highlight"/>
              </a:rPr>
              <a:t>Answer:</a:t>
            </a:r>
          </a:p>
        </p:txBody>
      </p:sp>
      <p:sp>
        <p:nvSpPr>
          <p:cNvPr id="3" name="TextBox 3"/>
          <p:cNvSpPr txBox="1"/>
          <p:nvPr/>
        </p:nvSpPr>
        <p:spPr>
          <a:xfrm>
            <a:off x="2390633" y="5238750"/>
            <a:ext cx="13506734" cy="1419180"/>
          </a:xfrm>
          <a:prstGeom prst="rect">
            <a:avLst/>
          </a:prstGeom>
        </p:spPr>
        <p:txBody>
          <a:bodyPr lIns="0" tIns="0" rIns="0" bIns="0" rtlCol="0" anchor="t">
            <a:spAutoFit/>
          </a:bodyPr>
          <a:lstStyle/>
          <a:p>
            <a:pPr algn="ctr">
              <a:lnSpc>
                <a:spcPts val="8999"/>
              </a:lnSpc>
            </a:pPr>
            <a:r>
              <a:rPr lang="en-US" sz="9999" spc="-199" dirty="0">
                <a:solidFill>
                  <a:srgbClr val="031B4E"/>
                </a:solidFill>
                <a:latin typeface="ITC Benguiat"/>
                <a:ea typeface="ITC Benguiat"/>
                <a:cs typeface="ITC Benguiat"/>
                <a:sym typeface="ITC Benguiat"/>
              </a:rPr>
              <a:t>DISRESPECTFUL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419102" y="1333502"/>
            <a:ext cx="17868898" cy="7464467"/>
          </a:xfrm>
          <a:prstGeom prst="rect">
            <a:avLst/>
          </a:prstGeom>
        </p:spPr>
        <p:txBody>
          <a:bodyPr lIns="0" tIns="0" rIns="0" bIns="0" rtlCol="0" anchor="t">
            <a:spAutoFit/>
          </a:bodyPr>
          <a:lstStyle/>
          <a:p>
            <a:pPr algn="l">
              <a:lnSpc>
                <a:spcPts val="5599"/>
              </a:lnSpc>
              <a:spcBef>
                <a:spcPct val="0"/>
              </a:spcBef>
            </a:pPr>
            <a:r>
              <a:rPr lang="en-US" sz="3999" b="1" i="1">
                <a:solidFill>
                  <a:srgbClr val="7B024D"/>
                </a:solidFill>
                <a:latin typeface="Canva Sans Bold Italics"/>
                <a:ea typeface="Canva Sans Bold Italics"/>
                <a:cs typeface="Canva Sans Bold Italics"/>
                <a:sym typeface="Canva Sans Bold Italics"/>
              </a:rPr>
              <a:t>SCENARIO 2: E</a:t>
            </a:r>
          </a:p>
          <a:p>
            <a:pPr algn="l">
              <a:lnSpc>
                <a:spcPts val="5599"/>
              </a:lnSpc>
              <a:spcBef>
                <a:spcPct val="0"/>
              </a:spcBef>
            </a:pPr>
            <a:endParaRPr lang="en-US" sz="3999" b="1" i="1">
              <a:solidFill>
                <a:srgbClr val="7B024D"/>
              </a:solidFill>
              <a:latin typeface="Canva Sans Bold Italics"/>
              <a:ea typeface="Canva Sans Bold Italics"/>
              <a:cs typeface="Canva Sans Bold Italics"/>
              <a:sym typeface="Canva Sans Bold Italics"/>
            </a:endParaRPr>
          </a:p>
          <a:p>
            <a:pPr algn="l">
              <a:lnSpc>
                <a:spcPts val="5599"/>
              </a:lnSpc>
              <a:spcBef>
                <a:spcPct val="0"/>
              </a:spcBef>
            </a:pPr>
            <a:r>
              <a:rPr lang="en-US" sz="3999" b="1" i="1">
                <a:solidFill>
                  <a:srgbClr val="722F1D"/>
                </a:solidFill>
                <a:latin typeface="Canva Sans Bold Italics"/>
                <a:ea typeface="Canva Sans Bold Italics"/>
                <a:cs typeface="Canva Sans Bold Italics"/>
                <a:sym typeface="Canva Sans Bold Italics"/>
              </a:rPr>
              <a:t>RANI’S FAMILY HAS A TRADITION OF SPEAKING ONLY IN THEIR NATIVE LANGUAGE AT HOME. WHEN RANI BRINGS HER FRIEND, WHO DOESN'T UNDERSTAND THE LANGUAGE, OVER FOR DINNER, RANI AND HER FAMILY CONTINUE THEIR CONVERSATION IN THEIR NATIVE LANGUAGE.</a:t>
            </a:r>
          </a:p>
          <a:p>
            <a:pPr algn="l">
              <a:lnSpc>
                <a:spcPts val="5599"/>
              </a:lnSpc>
              <a:spcBef>
                <a:spcPct val="0"/>
              </a:spcBef>
            </a:pPr>
            <a:endParaRPr lang="en-US" sz="3999" b="1" i="1">
              <a:solidFill>
                <a:srgbClr val="722F1D"/>
              </a:solidFill>
              <a:latin typeface="Canva Sans Bold Italics"/>
              <a:ea typeface="Canva Sans Bold Italics"/>
              <a:cs typeface="Canva Sans Bold Italics"/>
              <a:sym typeface="Canva Sans Bold Italics"/>
            </a:endParaRPr>
          </a:p>
          <a:p>
            <a:pPr algn="l">
              <a:lnSpc>
                <a:spcPts val="5599"/>
              </a:lnSpc>
              <a:spcBef>
                <a:spcPct val="0"/>
              </a:spcBef>
            </a:pPr>
            <a:endParaRPr lang="en-US" sz="3999" b="1" i="1">
              <a:solidFill>
                <a:srgbClr val="722F1D"/>
              </a:solidFill>
              <a:latin typeface="Canva Sans Bold Italics"/>
              <a:ea typeface="Canva Sans Bold Italics"/>
              <a:cs typeface="Canva Sans Bold Italics"/>
              <a:sym typeface="Canva Sans Bold Italics"/>
            </a:endParaRPr>
          </a:p>
          <a:p>
            <a:pPr algn="l">
              <a:lnSpc>
                <a:spcPts val="5599"/>
              </a:lnSpc>
              <a:spcBef>
                <a:spcPct val="0"/>
              </a:spcBef>
            </a:pPr>
            <a:r>
              <a:rPr lang="en-US" sz="3999" b="1" i="1">
                <a:solidFill>
                  <a:srgbClr val="D33030"/>
                </a:solidFill>
                <a:latin typeface="Canva Sans Bold Italics"/>
                <a:ea typeface="Canva Sans Bold Italics"/>
                <a:cs typeface="Canva Sans Bold Italics"/>
                <a:sym typeface="Canva Sans Bold Italics"/>
              </a:rPr>
              <a:t>QUESTION: IS RANI’S FAMILY'S BEHAVIOR RESPECTFUL OR DISRESPECTFUL TOWARDS RANI’S FRIEND?</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685798" y="1682945"/>
            <a:ext cx="5959000" cy="1308155"/>
          </a:xfrm>
          <a:prstGeom prst="rect">
            <a:avLst/>
          </a:prstGeom>
        </p:spPr>
        <p:txBody>
          <a:bodyPr lIns="0" tIns="0" rIns="0" bIns="0" rtlCol="0" anchor="t">
            <a:spAutoFit/>
          </a:bodyPr>
          <a:lstStyle/>
          <a:p>
            <a:pPr algn="ctr">
              <a:lnSpc>
                <a:spcPts val="9350"/>
              </a:lnSpc>
            </a:pPr>
            <a:r>
              <a:rPr lang="en-US" sz="11000" spc="-330">
                <a:solidFill>
                  <a:srgbClr val="7B024D"/>
                </a:solidFill>
                <a:latin typeface="Frankfurter Highlight"/>
                <a:ea typeface="Frankfurter Highlight"/>
                <a:cs typeface="Frankfurter Highlight"/>
                <a:sym typeface="Frankfurter Highlight"/>
              </a:rPr>
              <a:t>Answer:</a:t>
            </a:r>
          </a:p>
        </p:txBody>
      </p:sp>
      <p:sp>
        <p:nvSpPr>
          <p:cNvPr id="3" name="TextBox 3"/>
          <p:cNvSpPr txBox="1"/>
          <p:nvPr/>
        </p:nvSpPr>
        <p:spPr>
          <a:xfrm>
            <a:off x="2390633" y="5238750"/>
            <a:ext cx="13506734" cy="1419180"/>
          </a:xfrm>
          <a:prstGeom prst="rect">
            <a:avLst/>
          </a:prstGeom>
        </p:spPr>
        <p:txBody>
          <a:bodyPr lIns="0" tIns="0" rIns="0" bIns="0" rtlCol="0" anchor="t">
            <a:spAutoFit/>
          </a:bodyPr>
          <a:lstStyle/>
          <a:p>
            <a:pPr algn="ctr">
              <a:lnSpc>
                <a:spcPts val="8999"/>
              </a:lnSpc>
            </a:pPr>
            <a:r>
              <a:rPr lang="en-US" sz="9999" spc="-199" dirty="0">
                <a:solidFill>
                  <a:srgbClr val="031B4E"/>
                </a:solidFill>
                <a:latin typeface="ITC Benguiat"/>
                <a:ea typeface="ITC Benguiat"/>
                <a:cs typeface="ITC Benguiat"/>
                <a:sym typeface="ITC Benguiat"/>
              </a:rPr>
              <a:t>DISRESPECTFUL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419102" y="1333502"/>
            <a:ext cx="17868898" cy="6633613"/>
          </a:xfrm>
          <a:prstGeom prst="rect">
            <a:avLst/>
          </a:prstGeom>
        </p:spPr>
        <p:txBody>
          <a:bodyPr lIns="0" tIns="0" rIns="0" bIns="0" rtlCol="0" anchor="t">
            <a:spAutoFit/>
          </a:bodyPr>
          <a:lstStyle/>
          <a:p>
            <a:pPr algn="l">
              <a:lnSpc>
                <a:spcPts val="5599"/>
              </a:lnSpc>
              <a:spcBef>
                <a:spcPct val="0"/>
              </a:spcBef>
            </a:pPr>
            <a:r>
              <a:rPr lang="en-US" sz="3999" b="1" i="1">
                <a:solidFill>
                  <a:srgbClr val="7B024D"/>
                </a:solidFill>
                <a:latin typeface="Canva Sans Bold Italics"/>
                <a:ea typeface="Canva Sans Bold Italics"/>
                <a:cs typeface="Canva Sans Bold Italics"/>
                <a:sym typeface="Canva Sans Bold Italics"/>
              </a:rPr>
              <a:t>SCENARIO 3: S</a:t>
            </a:r>
          </a:p>
          <a:p>
            <a:pPr algn="l">
              <a:lnSpc>
                <a:spcPts val="5599"/>
              </a:lnSpc>
              <a:spcBef>
                <a:spcPct val="0"/>
              </a:spcBef>
            </a:pPr>
            <a:endParaRPr lang="en-US" sz="3999" b="1" i="1">
              <a:solidFill>
                <a:srgbClr val="7B024D"/>
              </a:solidFill>
              <a:latin typeface="Canva Sans Bold Italics"/>
              <a:ea typeface="Canva Sans Bold Italics"/>
              <a:cs typeface="Canva Sans Bold Italics"/>
              <a:sym typeface="Canva Sans Bold Italics"/>
            </a:endParaRPr>
          </a:p>
          <a:p>
            <a:pPr algn="l">
              <a:lnSpc>
                <a:spcPts val="5599"/>
              </a:lnSpc>
              <a:spcBef>
                <a:spcPct val="0"/>
              </a:spcBef>
            </a:pPr>
            <a:r>
              <a:rPr lang="en-US" sz="3999" b="1" i="1">
                <a:solidFill>
                  <a:srgbClr val="722F1D"/>
                </a:solidFill>
                <a:latin typeface="Canva Sans Bold Italics"/>
                <a:ea typeface="Canva Sans Bold Italics"/>
                <a:cs typeface="Canva Sans Bold Italics"/>
                <a:sym typeface="Canva Sans Bold Italics"/>
              </a:rPr>
              <a:t>DURING A SCHOOL DEBATE, ROHAN STRONGLY DISAGREES WITH HIS OPPONENT'S POINT. HE ROLLS HIS EYES AND SIGHS AUDIBLY WHILE HIS OPPONENT IS SPEAKING.</a:t>
            </a:r>
          </a:p>
          <a:p>
            <a:pPr algn="l">
              <a:lnSpc>
                <a:spcPts val="5599"/>
              </a:lnSpc>
              <a:spcBef>
                <a:spcPct val="0"/>
              </a:spcBef>
            </a:pPr>
            <a:endParaRPr lang="en-US" sz="3999" b="1" i="1">
              <a:solidFill>
                <a:srgbClr val="722F1D"/>
              </a:solidFill>
              <a:latin typeface="Canva Sans Bold Italics"/>
              <a:ea typeface="Canva Sans Bold Italics"/>
              <a:cs typeface="Canva Sans Bold Italics"/>
              <a:sym typeface="Canva Sans Bold Italics"/>
            </a:endParaRPr>
          </a:p>
          <a:p>
            <a:pPr algn="l">
              <a:lnSpc>
                <a:spcPts val="5599"/>
              </a:lnSpc>
              <a:spcBef>
                <a:spcPct val="0"/>
              </a:spcBef>
            </a:pPr>
            <a:endParaRPr lang="en-US" sz="3999" b="1" i="1">
              <a:solidFill>
                <a:srgbClr val="722F1D"/>
              </a:solidFill>
              <a:latin typeface="Canva Sans Bold Italics"/>
              <a:ea typeface="Canva Sans Bold Italics"/>
              <a:cs typeface="Canva Sans Bold Italics"/>
              <a:sym typeface="Canva Sans Bold Italics"/>
            </a:endParaRPr>
          </a:p>
          <a:p>
            <a:pPr algn="l">
              <a:lnSpc>
                <a:spcPts val="5599"/>
              </a:lnSpc>
              <a:spcBef>
                <a:spcPct val="0"/>
              </a:spcBef>
            </a:pPr>
            <a:r>
              <a:rPr lang="en-US" sz="3999" b="1" i="1">
                <a:solidFill>
                  <a:srgbClr val="D33030"/>
                </a:solidFill>
                <a:latin typeface="Canva Sans Bold Italics"/>
                <a:ea typeface="Canva Sans Bold Italics"/>
                <a:cs typeface="Canva Sans Bold Italics"/>
                <a:sym typeface="Canva Sans Bold Italics"/>
              </a:rPr>
              <a:t>QUESTION: IS ROHAN'S BEHAVIOR RESPECTFUL OR DISRESPECTFUL?</a:t>
            </a:r>
          </a:p>
          <a:p>
            <a:pPr algn="l">
              <a:lnSpc>
                <a:spcPts val="5599"/>
              </a:lnSpc>
              <a:spcBef>
                <a:spcPct val="0"/>
              </a:spcBef>
            </a:pPr>
            <a:endParaRPr lang="en-US" sz="3999" b="1" i="1">
              <a:solidFill>
                <a:srgbClr val="D33030"/>
              </a:solidFill>
              <a:latin typeface="Canva Sans Bold Italics"/>
              <a:ea typeface="Canva Sans Bold Italics"/>
              <a:cs typeface="Canva Sans Bold Italics"/>
              <a:sym typeface="Canva Sans Bold Italics"/>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685798" y="1682945"/>
            <a:ext cx="5959000" cy="1308155"/>
          </a:xfrm>
          <a:prstGeom prst="rect">
            <a:avLst/>
          </a:prstGeom>
        </p:spPr>
        <p:txBody>
          <a:bodyPr lIns="0" tIns="0" rIns="0" bIns="0" rtlCol="0" anchor="t">
            <a:spAutoFit/>
          </a:bodyPr>
          <a:lstStyle/>
          <a:p>
            <a:pPr algn="ctr">
              <a:lnSpc>
                <a:spcPts val="9350"/>
              </a:lnSpc>
            </a:pPr>
            <a:r>
              <a:rPr lang="en-US" sz="11000" spc="-330">
                <a:solidFill>
                  <a:srgbClr val="7B024D"/>
                </a:solidFill>
                <a:latin typeface="Frankfurter Highlight"/>
                <a:ea typeface="Frankfurter Highlight"/>
                <a:cs typeface="Frankfurter Highlight"/>
                <a:sym typeface="Frankfurter Highlight"/>
              </a:rPr>
              <a:t>Answer:</a:t>
            </a:r>
          </a:p>
        </p:txBody>
      </p:sp>
      <p:sp>
        <p:nvSpPr>
          <p:cNvPr id="3" name="TextBox 3"/>
          <p:cNvSpPr txBox="1"/>
          <p:nvPr/>
        </p:nvSpPr>
        <p:spPr>
          <a:xfrm>
            <a:off x="2390633" y="5238750"/>
            <a:ext cx="13506734" cy="1419180"/>
          </a:xfrm>
          <a:prstGeom prst="rect">
            <a:avLst/>
          </a:prstGeom>
        </p:spPr>
        <p:txBody>
          <a:bodyPr lIns="0" tIns="0" rIns="0" bIns="0" rtlCol="0" anchor="t">
            <a:spAutoFit/>
          </a:bodyPr>
          <a:lstStyle/>
          <a:p>
            <a:pPr algn="ctr">
              <a:lnSpc>
                <a:spcPts val="8999"/>
              </a:lnSpc>
            </a:pPr>
            <a:r>
              <a:rPr lang="en-US" sz="9999" spc="-199">
                <a:solidFill>
                  <a:srgbClr val="031B4E"/>
                </a:solidFill>
                <a:latin typeface="ITC Benguiat"/>
                <a:ea typeface="ITC Benguiat"/>
                <a:cs typeface="ITC Benguiat"/>
                <a:sym typeface="ITC Benguiat"/>
              </a:rPr>
              <a:t>DISRESPECTFUL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438152" y="1333502"/>
            <a:ext cx="17849848" cy="6759563"/>
          </a:xfrm>
          <a:prstGeom prst="rect">
            <a:avLst/>
          </a:prstGeom>
        </p:spPr>
        <p:txBody>
          <a:bodyPr lIns="0" tIns="0" rIns="0" bIns="0" rtlCol="0" anchor="t">
            <a:spAutoFit/>
          </a:bodyPr>
          <a:lstStyle/>
          <a:p>
            <a:pPr algn="l">
              <a:lnSpc>
                <a:spcPts val="5599"/>
              </a:lnSpc>
              <a:spcBef>
                <a:spcPct val="0"/>
              </a:spcBef>
            </a:pPr>
            <a:r>
              <a:rPr lang="en-US" sz="3999" b="1" i="1">
                <a:solidFill>
                  <a:srgbClr val="7B024D"/>
                </a:solidFill>
                <a:latin typeface="Canva Sans Bold Italics"/>
                <a:ea typeface="Canva Sans Bold Italics"/>
                <a:cs typeface="Canva Sans Bold Italics"/>
                <a:sym typeface="Canva Sans Bold Italics"/>
              </a:rPr>
              <a:t>SCENARIO 4: P</a:t>
            </a:r>
          </a:p>
          <a:p>
            <a:pPr algn="l">
              <a:lnSpc>
                <a:spcPts val="5599"/>
              </a:lnSpc>
              <a:spcBef>
                <a:spcPct val="0"/>
              </a:spcBef>
            </a:pPr>
            <a:endParaRPr lang="en-US" sz="3999" b="1" i="1">
              <a:solidFill>
                <a:srgbClr val="7B024D"/>
              </a:solidFill>
              <a:latin typeface="Canva Sans Bold Italics"/>
              <a:ea typeface="Canva Sans Bold Italics"/>
              <a:cs typeface="Canva Sans Bold Italics"/>
              <a:sym typeface="Canva Sans Bold Italics"/>
            </a:endParaRPr>
          </a:p>
          <a:p>
            <a:pPr algn="l">
              <a:lnSpc>
                <a:spcPts val="5599"/>
              </a:lnSpc>
              <a:spcBef>
                <a:spcPct val="0"/>
              </a:spcBef>
            </a:pPr>
            <a:r>
              <a:rPr lang="en-US" sz="3999" b="1" i="1">
                <a:solidFill>
                  <a:srgbClr val="722F1D"/>
                </a:solidFill>
                <a:latin typeface="Canva Sans Bold Italics"/>
                <a:ea typeface="Canva Sans Bold Italics"/>
                <a:cs typeface="Canva Sans Bold Italics"/>
                <a:sym typeface="Canva Sans Bold Italics"/>
              </a:rPr>
              <a:t>DURING LUNCH BREAK, SATYA ACCIDENTALLY BUMPS INTO RANI, MAKING HER DROP HER WATER BOTTLE. INSTEAD OF WALKING AWAY, SATYA IMMEDIATELY PICKS IT UP AND SAYS, “I’M SO SORRY, RANI. ARE YOU OKAY?” RANI SMILES AND SAYS IT’S ALRIGHT.</a:t>
            </a:r>
          </a:p>
          <a:p>
            <a:pPr algn="l">
              <a:lnSpc>
                <a:spcPts val="5599"/>
              </a:lnSpc>
              <a:spcBef>
                <a:spcPct val="0"/>
              </a:spcBef>
            </a:pPr>
            <a:endParaRPr lang="en-US" sz="3999" b="1" i="1">
              <a:solidFill>
                <a:srgbClr val="722F1D"/>
              </a:solidFill>
              <a:latin typeface="Canva Sans Bold Italics"/>
              <a:ea typeface="Canva Sans Bold Italics"/>
              <a:cs typeface="Canva Sans Bold Italics"/>
              <a:sym typeface="Canva Sans Bold Italics"/>
            </a:endParaRPr>
          </a:p>
          <a:p>
            <a:pPr algn="l">
              <a:lnSpc>
                <a:spcPts val="5599"/>
              </a:lnSpc>
              <a:spcBef>
                <a:spcPct val="0"/>
              </a:spcBef>
            </a:pPr>
            <a:r>
              <a:rPr lang="en-US" sz="3999" b="1" i="1">
                <a:solidFill>
                  <a:srgbClr val="D33030"/>
                </a:solidFill>
                <a:latin typeface="Canva Sans Bold Italics"/>
                <a:ea typeface="Canva Sans Bold Italics"/>
                <a:cs typeface="Canva Sans Bold Italics"/>
                <a:sym typeface="Canva Sans Bold Italics"/>
              </a:rPr>
              <a:t>QUESTION: WAS THIS RESPECTFUL OR DISRESPECTFUL?</a:t>
            </a:r>
          </a:p>
          <a:p>
            <a:pPr algn="l">
              <a:lnSpc>
                <a:spcPts val="5599"/>
              </a:lnSpc>
              <a:spcBef>
                <a:spcPct val="0"/>
              </a:spcBef>
            </a:pPr>
            <a:r>
              <a:rPr lang="en-US" sz="3999" b="1" i="1">
                <a:solidFill>
                  <a:srgbClr val="F7594E"/>
                </a:solidFill>
                <a:latin typeface="Canva Sans Bold Italics"/>
                <a:ea typeface="Canva Sans Bold Italics"/>
                <a:cs typeface="Canva Sans Bold Italics"/>
                <a:sym typeface="Canva Sans Bold Italics"/>
              </a:rPr>
              <a:t>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685798" y="1682945"/>
            <a:ext cx="5959000" cy="1308155"/>
          </a:xfrm>
          <a:prstGeom prst="rect">
            <a:avLst/>
          </a:prstGeom>
        </p:spPr>
        <p:txBody>
          <a:bodyPr lIns="0" tIns="0" rIns="0" bIns="0" rtlCol="0" anchor="t">
            <a:spAutoFit/>
          </a:bodyPr>
          <a:lstStyle/>
          <a:p>
            <a:pPr algn="ctr">
              <a:lnSpc>
                <a:spcPts val="9350"/>
              </a:lnSpc>
            </a:pPr>
            <a:r>
              <a:rPr lang="en-US" sz="11000" spc="-330">
                <a:solidFill>
                  <a:srgbClr val="7B024D"/>
                </a:solidFill>
                <a:latin typeface="Frankfurter Highlight"/>
                <a:ea typeface="Frankfurter Highlight"/>
                <a:cs typeface="Frankfurter Highlight"/>
                <a:sym typeface="Frankfurter Highlight"/>
              </a:rPr>
              <a:t>Answer:</a:t>
            </a:r>
          </a:p>
        </p:txBody>
      </p:sp>
      <p:sp>
        <p:nvSpPr>
          <p:cNvPr id="3" name="TextBox 3"/>
          <p:cNvSpPr txBox="1"/>
          <p:nvPr/>
        </p:nvSpPr>
        <p:spPr>
          <a:xfrm>
            <a:off x="2390633" y="5238750"/>
            <a:ext cx="13506734" cy="1419180"/>
          </a:xfrm>
          <a:prstGeom prst="rect">
            <a:avLst/>
          </a:prstGeom>
        </p:spPr>
        <p:txBody>
          <a:bodyPr lIns="0" tIns="0" rIns="0" bIns="0" rtlCol="0" anchor="t">
            <a:spAutoFit/>
          </a:bodyPr>
          <a:lstStyle/>
          <a:p>
            <a:pPr algn="ctr">
              <a:lnSpc>
                <a:spcPts val="8999"/>
              </a:lnSpc>
            </a:pPr>
            <a:r>
              <a:rPr lang="en-US" sz="9999" spc="-199" dirty="0">
                <a:solidFill>
                  <a:srgbClr val="031B4E"/>
                </a:solidFill>
                <a:latin typeface="ITC Benguiat"/>
                <a:ea typeface="ITC Benguiat"/>
                <a:cs typeface="ITC Benguiat"/>
                <a:sym typeface="ITC Benguiat"/>
              </a:rPr>
              <a:t>RESPECTFUL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419102" y="1333502"/>
            <a:ext cx="17868898" cy="5991684"/>
          </a:xfrm>
          <a:prstGeom prst="rect">
            <a:avLst/>
          </a:prstGeom>
        </p:spPr>
        <p:txBody>
          <a:bodyPr lIns="0" tIns="0" rIns="0" bIns="0" rtlCol="0" anchor="t">
            <a:spAutoFit/>
          </a:bodyPr>
          <a:lstStyle/>
          <a:p>
            <a:pPr algn="l">
              <a:lnSpc>
                <a:spcPts val="5599"/>
              </a:lnSpc>
              <a:spcBef>
                <a:spcPct val="0"/>
              </a:spcBef>
            </a:pPr>
            <a:r>
              <a:rPr lang="en-US" sz="3999" b="1" i="1">
                <a:solidFill>
                  <a:srgbClr val="7B024D"/>
                </a:solidFill>
                <a:latin typeface="Canva Sans Bold Italics"/>
                <a:ea typeface="Canva Sans Bold Italics"/>
                <a:cs typeface="Canva Sans Bold Italics"/>
                <a:sym typeface="Canva Sans Bold Italics"/>
              </a:rPr>
              <a:t>SCENERIO 5:E</a:t>
            </a:r>
          </a:p>
          <a:p>
            <a:pPr algn="l">
              <a:lnSpc>
                <a:spcPts val="5599"/>
              </a:lnSpc>
              <a:spcBef>
                <a:spcPct val="0"/>
              </a:spcBef>
            </a:pPr>
            <a:endParaRPr lang="en-US" sz="3999" b="1" i="1">
              <a:solidFill>
                <a:srgbClr val="7B024D"/>
              </a:solidFill>
              <a:latin typeface="Canva Sans Bold Italics"/>
              <a:ea typeface="Canva Sans Bold Italics"/>
              <a:cs typeface="Canva Sans Bold Italics"/>
              <a:sym typeface="Canva Sans Bold Italics"/>
            </a:endParaRPr>
          </a:p>
          <a:p>
            <a:pPr algn="l">
              <a:lnSpc>
                <a:spcPts val="5599"/>
              </a:lnSpc>
              <a:spcBef>
                <a:spcPct val="0"/>
              </a:spcBef>
            </a:pPr>
            <a:r>
              <a:rPr lang="en-US" sz="3999" b="1" i="1">
                <a:solidFill>
                  <a:srgbClr val="722F1D"/>
                </a:solidFill>
                <a:latin typeface="Canva Sans Bold Italics"/>
                <a:ea typeface="Canva Sans Bold Italics"/>
                <a:cs typeface="Canva Sans Bold Italics"/>
                <a:sym typeface="Canva Sans Bold Italics"/>
              </a:rPr>
              <a:t>WHILE WALKING TO THE BUS STOP, A STUDENT SEES AN ELDERLY LADY STRUGGLING TO CARRY HER BAGS. THE STUDENT POLITELY OFFERS TO CARRY ONE OF THE BAGS AND HELPS HER CROSS THE ROAD SAFELY. THE LADY THANKS THEM WITH A BIG SMILE</a:t>
            </a:r>
          </a:p>
          <a:p>
            <a:pPr algn="l">
              <a:lnSpc>
                <a:spcPts val="5599"/>
              </a:lnSpc>
              <a:spcBef>
                <a:spcPct val="0"/>
              </a:spcBef>
            </a:pPr>
            <a:endParaRPr lang="en-US" sz="3999" b="1" i="1">
              <a:solidFill>
                <a:srgbClr val="722F1D"/>
              </a:solidFill>
              <a:latin typeface="Canva Sans Bold Italics"/>
              <a:ea typeface="Canva Sans Bold Italics"/>
              <a:cs typeface="Canva Sans Bold Italics"/>
              <a:sym typeface="Canva Sans Bold Italics"/>
            </a:endParaRPr>
          </a:p>
          <a:p>
            <a:pPr algn="l">
              <a:lnSpc>
                <a:spcPts val="5599"/>
              </a:lnSpc>
              <a:spcBef>
                <a:spcPct val="0"/>
              </a:spcBef>
            </a:pPr>
            <a:r>
              <a:rPr lang="en-US" sz="3999" b="1" i="1">
                <a:solidFill>
                  <a:srgbClr val="D33030"/>
                </a:solidFill>
                <a:latin typeface="Canva Sans Bold Italics"/>
                <a:ea typeface="Canva Sans Bold Italics"/>
                <a:cs typeface="Canva Sans Bold Italics"/>
                <a:sym typeface="Canva Sans Bold Italics"/>
              </a:rPr>
              <a:t>QUESTION: WAS THIS RESPECTFUL OR DISRESPECTFUL?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685798" y="1682945"/>
            <a:ext cx="5959000" cy="1308155"/>
          </a:xfrm>
          <a:prstGeom prst="rect">
            <a:avLst/>
          </a:prstGeom>
        </p:spPr>
        <p:txBody>
          <a:bodyPr lIns="0" tIns="0" rIns="0" bIns="0" rtlCol="0" anchor="t">
            <a:spAutoFit/>
          </a:bodyPr>
          <a:lstStyle/>
          <a:p>
            <a:pPr algn="ctr">
              <a:lnSpc>
                <a:spcPts val="9350"/>
              </a:lnSpc>
            </a:pPr>
            <a:r>
              <a:rPr lang="en-US" sz="11000" spc="-330">
                <a:solidFill>
                  <a:srgbClr val="7B024D"/>
                </a:solidFill>
                <a:latin typeface="Frankfurter Highlight"/>
                <a:ea typeface="Frankfurter Highlight"/>
                <a:cs typeface="Frankfurter Highlight"/>
                <a:sym typeface="Frankfurter Highlight"/>
              </a:rPr>
              <a:t>Answer:</a:t>
            </a:r>
          </a:p>
        </p:txBody>
      </p:sp>
      <p:sp>
        <p:nvSpPr>
          <p:cNvPr id="3" name="TextBox 3"/>
          <p:cNvSpPr txBox="1"/>
          <p:nvPr/>
        </p:nvSpPr>
        <p:spPr>
          <a:xfrm>
            <a:off x="2390633" y="5238750"/>
            <a:ext cx="13506734" cy="1419180"/>
          </a:xfrm>
          <a:prstGeom prst="rect">
            <a:avLst/>
          </a:prstGeom>
        </p:spPr>
        <p:txBody>
          <a:bodyPr lIns="0" tIns="0" rIns="0" bIns="0" rtlCol="0" anchor="t">
            <a:spAutoFit/>
          </a:bodyPr>
          <a:lstStyle/>
          <a:p>
            <a:pPr algn="ctr">
              <a:lnSpc>
                <a:spcPts val="8999"/>
              </a:lnSpc>
            </a:pPr>
            <a:r>
              <a:rPr lang="en-US" sz="9999" spc="-199" dirty="0">
                <a:solidFill>
                  <a:srgbClr val="031B4E"/>
                </a:solidFill>
                <a:latin typeface="ITC Benguiat"/>
                <a:ea typeface="ITC Benguiat"/>
                <a:cs typeface="ITC Benguiat"/>
                <a:sym typeface="ITC Benguiat"/>
              </a:rPr>
              <a:t>RESPECTFUL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419102" y="1333502"/>
            <a:ext cx="17868898" cy="7527443"/>
          </a:xfrm>
          <a:prstGeom prst="rect">
            <a:avLst/>
          </a:prstGeom>
        </p:spPr>
        <p:txBody>
          <a:bodyPr lIns="0" tIns="0" rIns="0" bIns="0" rtlCol="0" anchor="t">
            <a:spAutoFit/>
          </a:bodyPr>
          <a:lstStyle/>
          <a:p>
            <a:pPr algn="l">
              <a:lnSpc>
                <a:spcPts val="5599"/>
              </a:lnSpc>
              <a:spcBef>
                <a:spcPct val="0"/>
              </a:spcBef>
            </a:pPr>
            <a:r>
              <a:rPr lang="en-US" sz="3999" b="1" i="1">
                <a:solidFill>
                  <a:srgbClr val="7B024D"/>
                </a:solidFill>
                <a:latin typeface="Canva Sans Bold Italics"/>
                <a:ea typeface="Canva Sans Bold Italics"/>
                <a:cs typeface="Canva Sans Bold Italics"/>
                <a:sym typeface="Canva Sans Bold Italics"/>
              </a:rPr>
              <a:t>SCENERIO 6: C</a:t>
            </a:r>
          </a:p>
          <a:p>
            <a:pPr algn="l">
              <a:lnSpc>
                <a:spcPts val="5599"/>
              </a:lnSpc>
              <a:spcBef>
                <a:spcPct val="0"/>
              </a:spcBef>
            </a:pPr>
            <a:endParaRPr lang="en-US" sz="3999" b="1" i="1">
              <a:solidFill>
                <a:srgbClr val="7B024D"/>
              </a:solidFill>
              <a:latin typeface="Canva Sans Bold Italics"/>
              <a:ea typeface="Canva Sans Bold Italics"/>
              <a:cs typeface="Canva Sans Bold Italics"/>
              <a:sym typeface="Canva Sans Bold Italics"/>
            </a:endParaRPr>
          </a:p>
          <a:p>
            <a:pPr algn="l">
              <a:lnSpc>
                <a:spcPts val="5599"/>
              </a:lnSpc>
              <a:spcBef>
                <a:spcPct val="0"/>
              </a:spcBef>
            </a:pPr>
            <a:r>
              <a:rPr lang="en-US" sz="3999" b="1" i="1">
                <a:solidFill>
                  <a:srgbClr val="722F1D"/>
                </a:solidFill>
                <a:latin typeface="Canva Sans Bold Italics"/>
                <a:ea typeface="Canva Sans Bold Italics"/>
                <a:cs typeface="Canva Sans Bold Italics"/>
                <a:sym typeface="Canva Sans Bold Italics"/>
              </a:rPr>
              <a:t>A GROUP OF STUDENTS ARE WORKING IN THE SCHOOL LIBRARY. ONE STUDENT, ARYA, NOTICES HER FRIEND ARYAN TALKING LOUDLY TO HIS FRIEND. THE LIBRARIAN HAS ALREADY REMINDED EVERYONE TO STAY QUIET. ARYA WALKS OVER AND QUIETLY SAYS, “HEY, ARYAN, LET’S KEEP IT DOWN. OTHERS ARE TRYING TO STUDY.” ARYAN NODS, APOLOGIZES, AND LOWERS HIS VOICE.</a:t>
            </a:r>
          </a:p>
          <a:p>
            <a:pPr algn="l">
              <a:lnSpc>
                <a:spcPts val="5599"/>
              </a:lnSpc>
              <a:spcBef>
                <a:spcPct val="0"/>
              </a:spcBef>
            </a:pPr>
            <a:endParaRPr lang="en-US" sz="3999" b="1" i="1">
              <a:solidFill>
                <a:srgbClr val="722F1D"/>
              </a:solidFill>
              <a:latin typeface="Canva Sans Bold Italics"/>
              <a:ea typeface="Canva Sans Bold Italics"/>
              <a:cs typeface="Canva Sans Bold Italics"/>
              <a:sym typeface="Canva Sans Bold Italics"/>
            </a:endParaRPr>
          </a:p>
          <a:p>
            <a:pPr algn="l">
              <a:lnSpc>
                <a:spcPts val="5599"/>
              </a:lnSpc>
              <a:spcBef>
                <a:spcPct val="0"/>
              </a:spcBef>
            </a:pPr>
            <a:r>
              <a:rPr lang="en-US" sz="3999" b="1" i="1">
                <a:solidFill>
                  <a:srgbClr val="D33030"/>
                </a:solidFill>
                <a:latin typeface="Canva Sans Bold Italics"/>
                <a:ea typeface="Canva Sans Bold Italics"/>
                <a:cs typeface="Canva Sans Bold Italics"/>
                <a:sym typeface="Canva Sans Bold Italics"/>
              </a:rPr>
              <a:t>QUESTION: WAS THIS RESPECTFUL OR DISRESPECTFUL?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685798" y="1682945"/>
            <a:ext cx="5959000" cy="1308155"/>
          </a:xfrm>
          <a:prstGeom prst="rect">
            <a:avLst/>
          </a:prstGeom>
        </p:spPr>
        <p:txBody>
          <a:bodyPr lIns="0" tIns="0" rIns="0" bIns="0" rtlCol="0" anchor="t">
            <a:spAutoFit/>
          </a:bodyPr>
          <a:lstStyle/>
          <a:p>
            <a:pPr algn="ctr">
              <a:lnSpc>
                <a:spcPts val="9350"/>
              </a:lnSpc>
            </a:pPr>
            <a:r>
              <a:rPr lang="en-US" sz="11000" spc="-330">
                <a:solidFill>
                  <a:srgbClr val="7B024D"/>
                </a:solidFill>
                <a:latin typeface="Frankfurter Highlight"/>
                <a:ea typeface="Frankfurter Highlight"/>
                <a:cs typeface="Frankfurter Highlight"/>
                <a:sym typeface="Frankfurter Highlight"/>
              </a:rPr>
              <a:t>Answer:</a:t>
            </a:r>
          </a:p>
        </p:txBody>
      </p:sp>
      <p:sp>
        <p:nvSpPr>
          <p:cNvPr id="3" name="TextBox 3"/>
          <p:cNvSpPr txBox="1"/>
          <p:nvPr/>
        </p:nvSpPr>
        <p:spPr>
          <a:xfrm>
            <a:off x="2390633" y="5238750"/>
            <a:ext cx="13506734" cy="1419180"/>
          </a:xfrm>
          <a:prstGeom prst="rect">
            <a:avLst/>
          </a:prstGeom>
        </p:spPr>
        <p:txBody>
          <a:bodyPr lIns="0" tIns="0" rIns="0" bIns="0" rtlCol="0" anchor="t">
            <a:spAutoFit/>
          </a:bodyPr>
          <a:lstStyle/>
          <a:p>
            <a:pPr algn="ctr">
              <a:lnSpc>
                <a:spcPts val="8999"/>
              </a:lnSpc>
            </a:pPr>
            <a:r>
              <a:rPr lang="en-US" sz="9999" spc="-199" dirty="0">
                <a:solidFill>
                  <a:srgbClr val="031B4E"/>
                </a:solidFill>
                <a:latin typeface="ITC Benguiat"/>
                <a:ea typeface="ITC Benguiat"/>
                <a:cs typeface="ITC Benguiat"/>
                <a:sym typeface="ITC Benguiat"/>
              </a:rPr>
              <a:t>RESPECTFUL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5A88C6">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209551" y="609598"/>
            <a:ext cx="18078449" cy="7464467"/>
          </a:xfrm>
          <a:prstGeom prst="rect">
            <a:avLst/>
          </a:prstGeom>
        </p:spPr>
        <p:txBody>
          <a:bodyPr lIns="0" tIns="0" rIns="0" bIns="0" rtlCol="0" anchor="t">
            <a:spAutoFit/>
          </a:bodyPr>
          <a:lstStyle/>
          <a:p>
            <a:pPr algn="l">
              <a:lnSpc>
                <a:spcPts val="5599"/>
              </a:lnSpc>
              <a:spcBef>
                <a:spcPct val="0"/>
              </a:spcBef>
            </a:pPr>
            <a:r>
              <a:rPr lang="en-US" sz="3999" b="1" i="1">
                <a:solidFill>
                  <a:srgbClr val="7B024D"/>
                </a:solidFill>
                <a:latin typeface="Canva Sans Bold Italics"/>
                <a:ea typeface="Canva Sans Bold Italics"/>
                <a:cs typeface="Canva Sans Bold Italics"/>
                <a:sym typeface="Canva Sans Bold Italics"/>
              </a:rPr>
              <a:t>SCENERIO 7: T</a:t>
            </a:r>
          </a:p>
          <a:p>
            <a:pPr algn="l">
              <a:lnSpc>
                <a:spcPts val="5599"/>
              </a:lnSpc>
              <a:spcBef>
                <a:spcPct val="0"/>
              </a:spcBef>
            </a:pPr>
            <a:endParaRPr lang="en-US" sz="3999" b="1" i="1">
              <a:solidFill>
                <a:srgbClr val="7B024D"/>
              </a:solidFill>
              <a:latin typeface="Canva Sans Bold Italics"/>
              <a:ea typeface="Canva Sans Bold Italics"/>
              <a:cs typeface="Canva Sans Bold Italics"/>
              <a:sym typeface="Canva Sans Bold Italics"/>
            </a:endParaRPr>
          </a:p>
          <a:p>
            <a:pPr algn="l">
              <a:lnSpc>
                <a:spcPts val="5599"/>
              </a:lnSpc>
              <a:spcBef>
                <a:spcPct val="0"/>
              </a:spcBef>
            </a:pPr>
            <a:r>
              <a:rPr lang="en-US" sz="3999" b="1" i="1">
                <a:solidFill>
                  <a:srgbClr val="722F1D"/>
                </a:solidFill>
                <a:latin typeface="Canva Sans Bold Italics"/>
                <a:ea typeface="Canva Sans Bold Italics"/>
                <a:cs typeface="Canva Sans Bold Italics"/>
                <a:sym typeface="Canva Sans Bold Italics"/>
              </a:rPr>
              <a:t>DURING CLASS, THE TEACHER ASKS A STUDENT NAMED RHEA TO READ HER ESSAY ALOUD. RHEA IS NERVOUS AND STUMBLES OVER A FEW WORDS. A FEW CLASSMATES AT THE BACK START WHISPERING AND LAUGHING AT HER. SHE HEARS THEM, GETS EMBARRASSED, AND STOPS READING.</a:t>
            </a:r>
          </a:p>
          <a:p>
            <a:pPr algn="l">
              <a:lnSpc>
                <a:spcPts val="5599"/>
              </a:lnSpc>
              <a:spcBef>
                <a:spcPct val="0"/>
              </a:spcBef>
            </a:pPr>
            <a:endParaRPr lang="en-US" sz="3999" b="1" i="1">
              <a:solidFill>
                <a:srgbClr val="722F1D"/>
              </a:solidFill>
              <a:latin typeface="Canva Sans Bold Italics"/>
              <a:ea typeface="Canva Sans Bold Italics"/>
              <a:cs typeface="Canva Sans Bold Italics"/>
              <a:sym typeface="Canva Sans Bold Italics"/>
            </a:endParaRPr>
          </a:p>
          <a:p>
            <a:pPr algn="l">
              <a:lnSpc>
                <a:spcPts val="5599"/>
              </a:lnSpc>
              <a:spcBef>
                <a:spcPct val="0"/>
              </a:spcBef>
            </a:pPr>
            <a:endParaRPr lang="en-US" sz="3999" b="1" i="1">
              <a:solidFill>
                <a:srgbClr val="722F1D"/>
              </a:solidFill>
              <a:latin typeface="Canva Sans Bold Italics"/>
              <a:ea typeface="Canva Sans Bold Italics"/>
              <a:cs typeface="Canva Sans Bold Italics"/>
              <a:sym typeface="Canva Sans Bold Italics"/>
            </a:endParaRPr>
          </a:p>
          <a:p>
            <a:pPr algn="l">
              <a:lnSpc>
                <a:spcPts val="5599"/>
              </a:lnSpc>
              <a:spcBef>
                <a:spcPct val="0"/>
              </a:spcBef>
            </a:pPr>
            <a:r>
              <a:rPr lang="en-US" sz="3999" b="1" i="1">
                <a:solidFill>
                  <a:srgbClr val="D33030"/>
                </a:solidFill>
                <a:latin typeface="Canva Sans Bold Italics"/>
                <a:ea typeface="Canva Sans Bold Italics"/>
                <a:cs typeface="Canva Sans Bold Italics"/>
                <a:sym typeface="Canva Sans Bold Italics"/>
              </a:rPr>
              <a:t>QUESTION: WAS THIS RESPECTFUL OR DISRESPECTFUL?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685798" y="1682945"/>
            <a:ext cx="5959000" cy="1308155"/>
          </a:xfrm>
          <a:prstGeom prst="rect">
            <a:avLst/>
          </a:prstGeom>
        </p:spPr>
        <p:txBody>
          <a:bodyPr lIns="0" tIns="0" rIns="0" bIns="0" rtlCol="0" anchor="t">
            <a:spAutoFit/>
          </a:bodyPr>
          <a:lstStyle/>
          <a:p>
            <a:pPr algn="ctr">
              <a:lnSpc>
                <a:spcPts val="9350"/>
              </a:lnSpc>
            </a:pPr>
            <a:r>
              <a:rPr lang="en-US" sz="11000" spc="-330">
                <a:solidFill>
                  <a:srgbClr val="7B024D"/>
                </a:solidFill>
                <a:latin typeface="Frankfurter Highlight"/>
                <a:ea typeface="Frankfurter Highlight"/>
                <a:cs typeface="Frankfurter Highlight"/>
                <a:sym typeface="Frankfurter Highlight"/>
              </a:rPr>
              <a:t>Answer:</a:t>
            </a:r>
          </a:p>
        </p:txBody>
      </p:sp>
      <p:sp>
        <p:nvSpPr>
          <p:cNvPr id="3" name="TextBox 3"/>
          <p:cNvSpPr txBox="1"/>
          <p:nvPr/>
        </p:nvSpPr>
        <p:spPr>
          <a:xfrm>
            <a:off x="2390633" y="5238750"/>
            <a:ext cx="13506734" cy="1419180"/>
          </a:xfrm>
          <a:prstGeom prst="rect">
            <a:avLst/>
          </a:prstGeom>
        </p:spPr>
        <p:txBody>
          <a:bodyPr lIns="0" tIns="0" rIns="0" bIns="0" rtlCol="0" anchor="t">
            <a:spAutoFit/>
          </a:bodyPr>
          <a:lstStyle/>
          <a:p>
            <a:pPr algn="ctr">
              <a:lnSpc>
                <a:spcPts val="8999"/>
              </a:lnSpc>
            </a:pPr>
            <a:r>
              <a:rPr lang="en-US" sz="9999" spc="-199">
                <a:solidFill>
                  <a:srgbClr val="031B4E"/>
                </a:solidFill>
                <a:latin typeface="ITC Benguiat"/>
                <a:ea typeface="ITC Benguiat"/>
                <a:cs typeface="ITC Benguiat"/>
                <a:sym typeface="ITC Benguiat"/>
              </a:rPr>
              <a:t>DISRESPECTFUL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3A6DB2">
                <a:alpha val="100000"/>
              </a:srgbClr>
            </a:gs>
          </a:gsLst>
          <a:lin ang="0"/>
        </a:gradFill>
        <a:effectLst/>
      </p:bgPr>
    </p:bg>
    <p:spTree>
      <p:nvGrpSpPr>
        <p:cNvPr id="1" name=""/>
        <p:cNvGrpSpPr/>
        <p:nvPr/>
      </p:nvGrpSpPr>
      <p:grpSpPr>
        <a:xfrm>
          <a:off x="0" y="0"/>
          <a:ext cx="0" cy="0"/>
          <a:chOff x="0" y="0"/>
          <a:chExt cx="0" cy="0"/>
        </a:xfrm>
      </p:grpSpPr>
      <p:grpSp>
        <p:nvGrpSpPr>
          <p:cNvPr id="3" name="Group 3"/>
          <p:cNvGrpSpPr/>
          <p:nvPr/>
        </p:nvGrpSpPr>
        <p:grpSpPr>
          <a:xfrm>
            <a:off x="-494157" y="2107929"/>
            <a:ext cx="15406951" cy="2971606"/>
            <a:chOff x="0" y="0"/>
            <a:chExt cx="4057798" cy="782645"/>
          </a:xfrm>
        </p:grpSpPr>
        <p:sp>
          <p:nvSpPr>
            <p:cNvPr id="4" name="Freeform 4"/>
            <p:cNvSpPr/>
            <p:nvPr/>
          </p:nvSpPr>
          <p:spPr>
            <a:xfrm>
              <a:off x="0" y="0"/>
              <a:ext cx="4057798" cy="782645"/>
            </a:xfrm>
            <a:custGeom>
              <a:avLst/>
              <a:gdLst/>
              <a:ahLst/>
              <a:cxnLst/>
              <a:rect l="l" t="t" r="r" b="b"/>
              <a:pathLst>
                <a:path w="4057798" h="782645">
                  <a:moveTo>
                    <a:pt x="0" y="0"/>
                  </a:moveTo>
                  <a:lnTo>
                    <a:pt x="4057798" y="0"/>
                  </a:lnTo>
                  <a:lnTo>
                    <a:pt x="4057798" y="782645"/>
                  </a:lnTo>
                  <a:lnTo>
                    <a:pt x="0" y="782645"/>
                  </a:lnTo>
                  <a:close/>
                </a:path>
              </a:pathLst>
            </a:custGeom>
            <a:solidFill>
              <a:srgbClr val="FF8C00"/>
            </a:solidFill>
          </p:spPr>
          <p:txBody>
            <a:bodyPr/>
            <a:lstStyle/>
            <a:p>
              <a:endParaRPr lang="en-US"/>
            </a:p>
          </p:txBody>
        </p:sp>
        <p:sp>
          <p:nvSpPr>
            <p:cNvPr id="5" name="TextBox 5"/>
            <p:cNvSpPr txBox="1"/>
            <p:nvPr/>
          </p:nvSpPr>
          <p:spPr>
            <a:xfrm>
              <a:off x="0" y="-38100"/>
              <a:ext cx="4057798" cy="82074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10771" y="4866895"/>
            <a:ext cx="12361236" cy="2681632"/>
          </a:xfrm>
          <a:prstGeom prst="rect">
            <a:avLst/>
          </a:prstGeom>
        </p:spPr>
        <p:txBody>
          <a:bodyPr lIns="0" tIns="0" rIns="0" bIns="0" rtlCol="0" anchor="t">
            <a:spAutoFit/>
          </a:bodyPr>
          <a:lstStyle/>
          <a:p>
            <a:pPr algn="l">
              <a:lnSpc>
                <a:spcPts val="21905"/>
              </a:lnSpc>
            </a:pPr>
            <a:r>
              <a:rPr lang="en-US" sz="15646" b="1" i="1" dirty="0">
                <a:solidFill>
                  <a:schemeClr val="accent2">
                    <a:lumMod val="75000"/>
                  </a:schemeClr>
                </a:solidFill>
                <a:latin typeface="Canva Sans Bold Italics"/>
                <a:ea typeface="Canva Sans Bold Italics"/>
                <a:cs typeface="Canva Sans Bold Italics"/>
                <a:sym typeface="Canva Sans Bold Italics"/>
              </a:rPr>
              <a:t>LISTENING</a:t>
            </a:r>
          </a:p>
        </p:txBody>
      </p:sp>
      <p:sp>
        <p:nvSpPr>
          <p:cNvPr id="7" name="TextBox 7"/>
          <p:cNvSpPr txBox="1"/>
          <p:nvPr/>
        </p:nvSpPr>
        <p:spPr>
          <a:xfrm>
            <a:off x="449724" y="1932921"/>
            <a:ext cx="16827505" cy="3442436"/>
          </a:xfrm>
          <a:prstGeom prst="rect">
            <a:avLst/>
          </a:prstGeom>
        </p:spPr>
        <p:txBody>
          <a:bodyPr lIns="0" tIns="0" rIns="0" bIns="0" rtlCol="0" anchor="t">
            <a:spAutoFit/>
          </a:bodyPr>
          <a:lstStyle/>
          <a:p>
            <a:pPr algn="l">
              <a:lnSpc>
                <a:spcPts val="25810"/>
              </a:lnSpc>
            </a:pPr>
            <a:r>
              <a:rPr lang="en-US" sz="18436" b="1" i="1" dirty="0">
                <a:solidFill>
                  <a:srgbClr val="0B0A0A"/>
                </a:solidFill>
                <a:latin typeface="Canva Sans Bold Italics"/>
                <a:ea typeface="Canva Sans Bold Italics"/>
                <a:cs typeface="Canva Sans Bold Italics"/>
                <a:sym typeface="Canva Sans Bold Italics"/>
              </a:rPr>
              <a:t>THANK FOR</a:t>
            </a:r>
          </a:p>
        </p:txBody>
      </p:sp>
      <p:sp>
        <p:nvSpPr>
          <p:cNvPr id="8" name="TextBox 8"/>
          <p:cNvSpPr txBox="1"/>
          <p:nvPr/>
        </p:nvSpPr>
        <p:spPr>
          <a:xfrm>
            <a:off x="1010771" y="7133930"/>
            <a:ext cx="14426093" cy="629712"/>
          </a:xfrm>
          <a:prstGeom prst="rect">
            <a:avLst/>
          </a:prstGeom>
        </p:spPr>
        <p:txBody>
          <a:bodyPr lIns="0" tIns="0" rIns="0" bIns="0" rtlCol="0" anchor="t">
            <a:spAutoFit/>
          </a:bodyPr>
          <a:lstStyle/>
          <a:p>
            <a:pPr algn="l">
              <a:lnSpc>
                <a:spcPts val="5191"/>
              </a:lnSpc>
              <a:spcBef>
                <a:spcPct val="0"/>
              </a:spcBef>
            </a:pPr>
            <a:r>
              <a:rPr lang="en-US" sz="3708" spc="278" dirty="0">
                <a:solidFill>
                  <a:schemeClr val="accent2">
                    <a:lumMod val="50000"/>
                  </a:schemeClr>
                </a:solidFill>
                <a:latin typeface="Canva Sans"/>
                <a:ea typeface="Canva Sans"/>
                <a:cs typeface="Canva Sans"/>
                <a:sym typeface="Canva Sans"/>
              </a:rPr>
              <a:t>We hope that our assembly was entertaining</a:t>
            </a:r>
          </a:p>
        </p:txBody>
      </p:sp>
      <p:sp>
        <p:nvSpPr>
          <p:cNvPr id="9" name="Freeform 9"/>
          <p:cNvSpPr/>
          <p:nvPr/>
        </p:nvSpPr>
        <p:spPr>
          <a:xfrm flipV="1">
            <a:off x="11927257" y="3801337"/>
            <a:ext cx="16386524" cy="7100827"/>
          </a:xfrm>
          <a:custGeom>
            <a:avLst/>
            <a:gdLst/>
            <a:ahLst/>
            <a:cxnLst/>
            <a:rect l="l" t="t" r="r" b="b"/>
            <a:pathLst>
              <a:path w="16386524" h="7100827">
                <a:moveTo>
                  <a:pt x="0" y="7100827"/>
                </a:moveTo>
                <a:lnTo>
                  <a:pt x="16386525" y="7100827"/>
                </a:lnTo>
                <a:lnTo>
                  <a:pt x="16386525" y="0"/>
                </a:lnTo>
                <a:lnTo>
                  <a:pt x="0" y="0"/>
                </a:lnTo>
                <a:lnTo>
                  <a:pt x="0" y="7100827"/>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13901842" y="191323"/>
            <a:ext cx="8772316" cy="3801337"/>
          </a:xfrm>
          <a:custGeom>
            <a:avLst/>
            <a:gdLst/>
            <a:ahLst/>
            <a:cxnLst/>
            <a:rect l="l" t="t" r="r" b="b"/>
            <a:pathLst>
              <a:path w="8772316" h="3801337">
                <a:moveTo>
                  <a:pt x="0" y="0"/>
                </a:moveTo>
                <a:lnTo>
                  <a:pt x="8772316" y="0"/>
                </a:lnTo>
                <a:lnTo>
                  <a:pt x="8772316" y="3801337"/>
                </a:lnTo>
                <a:lnTo>
                  <a:pt x="0" y="380133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844</Words>
  <Application>Microsoft Macintosh PowerPoint</Application>
  <PresentationFormat>Custom</PresentationFormat>
  <Paragraphs>103</Paragraphs>
  <Slides>30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Calibri</vt:lpstr>
      <vt:lpstr>Londrina Solid</vt:lpstr>
      <vt:lpstr>Canva Sans Bold Italics</vt:lpstr>
      <vt:lpstr>Ahkio Heavy</vt:lpstr>
      <vt:lpstr>Canva Sans</vt:lpstr>
      <vt:lpstr>ITC Benguiat</vt:lpstr>
      <vt:lpstr>Arial</vt:lpstr>
      <vt:lpstr>Frankfurter Highlight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Respect</dc:title>
  <cp:lastModifiedBy>Niteesh Krishna M</cp:lastModifiedBy>
  <cp:revision>7</cp:revision>
  <dcterms:created xsi:type="dcterms:W3CDTF">2006-08-16T00:00:00Z</dcterms:created>
  <dcterms:modified xsi:type="dcterms:W3CDTF">2025-04-10T15:48:33Z</dcterms:modified>
  <dc:identifier>DAF-vNVmans</dc:identifier>
</cp:coreProperties>
</file>